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57" r:id="rId3"/>
    <p:sldId id="276" r:id="rId4"/>
    <p:sldId id="272" r:id="rId5"/>
    <p:sldId id="259" r:id="rId6"/>
    <p:sldId id="260" r:id="rId7"/>
    <p:sldId id="261" r:id="rId8"/>
    <p:sldId id="274" r:id="rId9"/>
    <p:sldId id="275" r:id="rId10"/>
    <p:sldId id="266" r:id="rId11"/>
    <p:sldId id="267" r:id="rId12"/>
    <p:sldId id="271"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9" d="100"/>
          <a:sy n="79" d="100"/>
        </p:scale>
        <p:origin x="821" y="6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uglas Spicer" userId="49ec44e85e878d54" providerId="LiveId" clId="{7F367D7F-9E54-4966-B28C-2254DA3F84A1}"/>
    <pc:docChg chg="undo custSel addSld delSld modSld sldOrd">
      <pc:chgData name="Douglas Spicer" userId="49ec44e85e878d54" providerId="LiveId" clId="{7F367D7F-9E54-4966-B28C-2254DA3F84A1}" dt="2026-08-13T19:52:07.139" v="1100" actId="14100"/>
      <pc:docMkLst>
        <pc:docMk/>
      </pc:docMkLst>
      <pc:sldChg chg="addSp delSp modSp mod">
        <pc:chgData name="Douglas Spicer" userId="49ec44e85e878d54" providerId="LiveId" clId="{7F367D7F-9E54-4966-B28C-2254DA3F84A1}" dt="2026-08-13T19:52:07.139" v="1100" actId="14100"/>
        <pc:sldMkLst>
          <pc:docMk/>
          <pc:sldMk cId="0" sldId="257"/>
        </pc:sldMkLst>
        <pc:spChg chg="mod">
          <ac:chgData name="Douglas Spicer" userId="49ec44e85e878d54" providerId="LiveId" clId="{7F367D7F-9E54-4966-B28C-2254DA3F84A1}" dt="2026-08-13T19:46:29.565" v="1014"/>
          <ac:spMkLst>
            <pc:docMk/>
            <pc:sldMk cId="0" sldId="257"/>
            <ac:spMk id="2" creationId="{00000000-0000-0000-0000-000000000000}"/>
          </ac:spMkLst>
        </pc:spChg>
        <pc:spChg chg="mod">
          <ac:chgData name="Douglas Spicer" userId="49ec44e85e878d54" providerId="LiveId" clId="{7F367D7F-9E54-4966-B28C-2254DA3F84A1}" dt="2026-08-13T19:42:52.348" v="884" actId="20577"/>
          <ac:spMkLst>
            <pc:docMk/>
            <pc:sldMk cId="0" sldId="257"/>
            <ac:spMk id="4" creationId="{00000000-0000-0000-0000-000000000000}"/>
          </ac:spMkLst>
        </pc:spChg>
        <pc:spChg chg="del">
          <ac:chgData name="Douglas Spicer" userId="49ec44e85e878d54" providerId="LiveId" clId="{7F367D7F-9E54-4966-B28C-2254DA3F84A1}" dt="2026-08-12T21:01:39.931" v="161" actId="478"/>
          <ac:spMkLst>
            <pc:docMk/>
            <pc:sldMk cId="0" sldId="257"/>
            <ac:spMk id="6" creationId="{00000000-0000-0000-0000-000000000000}"/>
          </ac:spMkLst>
        </pc:spChg>
        <pc:spChg chg="mod">
          <ac:chgData name="Douglas Spicer" userId="49ec44e85e878d54" providerId="LiveId" clId="{7F367D7F-9E54-4966-B28C-2254DA3F84A1}" dt="2026-08-13T19:51:42.543" v="1095" actId="122"/>
          <ac:spMkLst>
            <pc:docMk/>
            <pc:sldMk cId="0" sldId="257"/>
            <ac:spMk id="7" creationId="{00000000-0000-0000-0000-000000000000}"/>
          </ac:spMkLst>
        </pc:spChg>
        <pc:spChg chg="add mod">
          <ac:chgData name="Douglas Spicer" userId="49ec44e85e878d54" providerId="LiveId" clId="{7F367D7F-9E54-4966-B28C-2254DA3F84A1}" dt="2026-08-13T19:51:24.543" v="1053" actId="1076"/>
          <ac:spMkLst>
            <pc:docMk/>
            <pc:sldMk cId="0" sldId="257"/>
            <ac:spMk id="10" creationId="{49C2DF8B-FC08-7C10-9991-C19482BF2442}"/>
          </ac:spMkLst>
        </pc:spChg>
        <pc:spChg chg="add mod">
          <ac:chgData name="Douglas Spicer" userId="49ec44e85e878d54" providerId="LiveId" clId="{7F367D7F-9E54-4966-B28C-2254DA3F84A1}" dt="2026-08-13T19:52:07.139" v="1100" actId="14100"/>
          <ac:spMkLst>
            <pc:docMk/>
            <pc:sldMk cId="0" sldId="257"/>
            <ac:spMk id="14" creationId="{5EAFB700-6FF8-90B1-E203-DEFAE7FBED33}"/>
          </ac:spMkLst>
        </pc:spChg>
        <pc:picChg chg="add mod">
          <ac:chgData name="Douglas Spicer" userId="49ec44e85e878d54" providerId="LiveId" clId="{7F367D7F-9E54-4966-B28C-2254DA3F84A1}" dt="2026-08-13T19:51:59.758" v="1099" actId="14100"/>
          <ac:picMkLst>
            <pc:docMk/>
            <pc:sldMk cId="0" sldId="257"/>
            <ac:picMk id="6" creationId="{D534190D-DAD4-21CD-B032-083490B29442}"/>
          </ac:picMkLst>
        </pc:picChg>
        <pc:picChg chg="add del mod">
          <ac:chgData name="Douglas Spicer" userId="49ec44e85e878d54" providerId="LiveId" clId="{7F367D7F-9E54-4966-B28C-2254DA3F84A1}" dt="2026-08-13T19:42:58.200" v="886" actId="478"/>
          <ac:picMkLst>
            <pc:docMk/>
            <pc:sldMk cId="0" sldId="257"/>
            <ac:picMk id="8" creationId="{33F77F33-9F34-0845-A4B8-9F6DEFA2C76C}"/>
          </ac:picMkLst>
        </pc:picChg>
        <pc:picChg chg="add del mod">
          <ac:chgData name="Douglas Spicer" userId="49ec44e85e878d54" providerId="LiveId" clId="{7F367D7F-9E54-4966-B28C-2254DA3F84A1}" dt="2026-08-13T19:42:54.846" v="885" actId="478"/>
          <ac:picMkLst>
            <pc:docMk/>
            <pc:sldMk cId="0" sldId="257"/>
            <ac:picMk id="9" creationId="{99CCA8D1-6D86-2235-EAA1-F1F470B38A9E}"/>
          </ac:picMkLst>
        </pc:picChg>
        <pc:picChg chg="add del mod">
          <ac:chgData name="Douglas Spicer" userId="49ec44e85e878d54" providerId="LiveId" clId="{7F367D7F-9E54-4966-B28C-2254DA3F84A1}" dt="2026-08-12T21:17:14.058" v="332" actId="478"/>
          <ac:picMkLst>
            <pc:docMk/>
            <pc:sldMk cId="0" sldId="257"/>
            <ac:picMk id="14" creationId="{04A8062D-8955-8D93-5FE9-FD67443D9E87}"/>
          </ac:picMkLst>
        </pc:picChg>
        <pc:picChg chg="add mod">
          <ac:chgData name="Douglas Spicer" userId="49ec44e85e878d54" providerId="LiveId" clId="{7F367D7F-9E54-4966-B28C-2254DA3F84A1}" dt="2026-08-13T19:51:19.824" v="1052" actId="1076"/>
          <ac:picMkLst>
            <pc:docMk/>
            <pc:sldMk cId="0" sldId="257"/>
            <ac:picMk id="15" creationId="{65F627AF-5F23-AAE5-50FE-58741FD9A3ED}"/>
          </ac:picMkLst>
        </pc:picChg>
      </pc:sldChg>
      <pc:sldChg chg="del">
        <pc:chgData name="Douglas Spicer" userId="49ec44e85e878d54" providerId="LiveId" clId="{7F367D7F-9E54-4966-B28C-2254DA3F84A1}" dt="2026-08-12T23:33:35.992" v="440" actId="2696"/>
        <pc:sldMkLst>
          <pc:docMk/>
          <pc:sldMk cId="0" sldId="258"/>
        </pc:sldMkLst>
      </pc:sldChg>
      <pc:sldChg chg="modSp mod">
        <pc:chgData name="Douglas Spicer" userId="49ec44e85e878d54" providerId="LiveId" clId="{7F367D7F-9E54-4966-B28C-2254DA3F84A1}" dt="2026-08-12T23:34:40.059" v="503" actId="20577"/>
        <pc:sldMkLst>
          <pc:docMk/>
          <pc:sldMk cId="0" sldId="259"/>
        </pc:sldMkLst>
        <pc:spChg chg="mod">
          <ac:chgData name="Douglas Spicer" userId="49ec44e85e878d54" providerId="LiveId" clId="{7F367D7F-9E54-4966-B28C-2254DA3F84A1}" dt="2026-08-12T23:32:12.551" v="396" actId="20577"/>
          <ac:spMkLst>
            <pc:docMk/>
            <pc:sldMk cId="0" sldId="259"/>
            <ac:spMk id="14" creationId="{00000000-0000-0000-0000-000000000000}"/>
          </ac:spMkLst>
        </pc:spChg>
        <pc:spChg chg="mod">
          <ac:chgData name="Douglas Spicer" userId="49ec44e85e878d54" providerId="LiveId" clId="{7F367D7F-9E54-4966-B28C-2254DA3F84A1}" dt="2026-08-12T23:32:31.029" v="411" actId="20577"/>
          <ac:spMkLst>
            <pc:docMk/>
            <pc:sldMk cId="0" sldId="259"/>
            <ac:spMk id="19" creationId="{00000000-0000-0000-0000-000000000000}"/>
          </ac:spMkLst>
        </pc:spChg>
        <pc:spChg chg="mod">
          <ac:chgData name="Douglas Spicer" userId="49ec44e85e878d54" providerId="LiveId" clId="{7F367D7F-9E54-4966-B28C-2254DA3F84A1}" dt="2026-08-12T23:32:50.956" v="439" actId="6549"/>
          <ac:spMkLst>
            <pc:docMk/>
            <pc:sldMk cId="0" sldId="259"/>
            <ac:spMk id="24" creationId="{00000000-0000-0000-0000-000000000000}"/>
          </ac:spMkLst>
        </pc:spChg>
        <pc:spChg chg="mod">
          <ac:chgData name="Douglas Spicer" userId="49ec44e85e878d54" providerId="LiveId" clId="{7F367D7F-9E54-4966-B28C-2254DA3F84A1}" dt="2026-08-12T23:34:40.059" v="503" actId="20577"/>
          <ac:spMkLst>
            <pc:docMk/>
            <pc:sldMk cId="0" sldId="259"/>
            <ac:spMk id="30" creationId="{00000000-0000-0000-0000-000000000000}"/>
          </ac:spMkLst>
        </pc:spChg>
      </pc:sldChg>
      <pc:sldChg chg="delSp modSp mod">
        <pc:chgData name="Douglas Spicer" userId="49ec44e85e878d54" providerId="LiveId" clId="{7F367D7F-9E54-4966-B28C-2254DA3F84A1}" dt="2026-08-13T00:05:35.932" v="808" actId="20577"/>
        <pc:sldMkLst>
          <pc:docMk/>
          <pc:sldMk cId="0" sldId="260"/>
        </pc:sldMkLst>
        <pc:spChg chg="mod">
          <ac:chgData name="Douglas Spicer" userId="49ec44e85e878d54" providerId="LiveId" clId="{7F367D7F-9E54-4966-B28C-2254DA3F84A1}" dt="2026-08-13T00:05:35.932" v="808" actId="20577"/>
          <ac:spMkLst>
            <pc:docMk/>
            <pc:sldMk cId="0" sldId="260"/>
            <ac:spMk id="21" creationId="{00000000-0000-0000-0000-000000000000}"/>
          </ac:spMkLst>
        </pc:spChg>
        <pc:spChg chg="del">
          <ac:chgData name="Douglas Spicer" userId="49ec44e85e878d54" providerId="LiveId" clId="{7F367D7F-9E54-4966-B28C-2254DA3F84A1}" dt="2026-08-12T21:16:25.238" v="330" actId="478"/>
          <ac:spMkLst>
            <pc:docMk/>
            <pc:sldMk cId="0" sldId="260"/>
            <ac:spMk id="22" creationId="{00000000-0000-0000-0000-000000000000}"/>
          </ac:spMkLst>
        </pc:spChg>
      </pc:sldChg>
      <pc:sldChg chg="modSp mod">
        <pc:chgData name="Douglas Spicer" userId="49ec44e85e878d54" providerId="LiveId" clId="{7F367D7F-9E54-4966-B28C-2254DA3F84A1}" dt="2026-08-13T01:10:39.076" v="847" actId="20577"/>
        <pc:sldMkLst>
          <pc:docMk/>
          <pc:sldMk cId="0" sldId="261"/>
        </pc:sldMkLst>
        <pc:spChg chg="mod">
          <ac:chgData name="Douglas Spicer" userId="49ec44e85e878d54" providerId="LiveId" clId="{7F367D7F-9E54-4966-B28C-2254DA3F84A1}" dt="2026-08-13T01:09:23.376" v="823" actId="1076"/>
          <ac:spMkLst>
            <pc:docMk/>
            <pc:sldMk cId="0" sldId="261"/>
            <ac:spMk id="2" creationId="{00000000-0000-0000-0000-000000000000}"/>
          </ac:spMkLst>
        </pc:spChg>
        <pc:spChg chg="mod">
          <ac:chgData name="Douglas Spicer" userId="49ec44e85e878d54" providerId="LiveId" clId="{7F367D7F-9E54-4966-B28C-2254DA3F84A1}" dt="2026-08-12T23:35:54.876" v="539" actId="1037"/>
          <ac:spMkLst>
            <pc:docMk/>
            <pc:sldMk cId="0" sldId="261"/>
            <ac:spMk id="8" creationId="{00000000-0000-0000-0000-000000000000}"/>
          </ac:spMkLst>
        </pc:spChg>
        <pc:spChg chg="mod">
          <ac:chgData name="Douglas Spicer" userId="49ec44e85e878d54" providerId="LiveId" clId="{7F367D7F-9E54-4966-B28C-2254DA3F84A1}" dt="2026-08-12T23:35:54.876" v="539" actId="1037"/>
          <ac:spMkLst>
            <pc:docMk/>
            <pc:sldMk cId="0" sldId="261"/>
            <ac:spMk id="11" creationId="{00000000-0000-0000-0000-000000000000}"/>
          </ac:spMkLst>
        </pc:spChg>
        <pc:spChg chg="mod">
          <ac:chgData name="Douglas Spicer" userId="49ec44e85e878d54" providerId="LiveId" clId="{7F367D7F-9E54-4966-B28C-2254DA3F84A1}" dt="2026-08-12T23:35:54.876" v="539" actId="1037"/>
          <ac:spMkLst>
            <pc:docMk/>
            <pc:sldMk cId="0" sldId="261"/>
            <ac:spMk id="14" creationId="{00000000-0000-0000-0000-000000000000}"/>
          </ac:spMkLst>
        </pc:spChg>
        <pc:spChg chg="mod">
          <ac:chgData name="Douglas Spicer" userId="49ec44e85e878d54" providerId="LiveId" clId="{7F367D7F-9E54-4966-B28C-2254DA3F84A1}" dt="2026-08-13T01:10:39.076" v="847" actId="20577"/>
          <ac:spMkLst>
            <pc:docMk/>
            <pc:sldMk cId="0" sldId="261"/>
            <ac:spMk id="17" creationId="{00000000-0000-0000-0000-000000000000}"/>
          </ac:spMkLst>
        </pc:spChg>
      </pc:sldChg>
      <pc:sldChg chg="delSp del mod">
        <pc:chgData name="Douglas Spicer" userId="49ec44e85e878d54" providerId="LiveId" clId="{7F367D7F-9E54-4966-B28C-2254DA3F84A1}" dt="2026-08-12T23:36:35.721" v="542" actId="47"/>
        <pc:sldMkLst>
          <pc:docMk/>
          <pc:sldMk cId="0" sldId="262"/>
        </pc:sldMkLst>
        <pc:spChg chg="del">
          <ac:chgData name="Douglas Spicer" userId="49ec44e85e878d54" providerId="LiveId" clId="{7F367D7F-9E54-4966-B28C-2254DA3F84A1}" dt="2026-08-12T21:16:31.199" v="331" actId="478"/>
          <ac:spMkLst>
            <pc:docMk/>
            <pc:sldMk cId="0" sldId="262"/>
            <ac:spMk id="20" creationId="{00000000-0000-0000-0000-000000000000}"/>
          </ac:spMkLst>
        </pc:spChg>
      </pc:sldChg>
      <pc:sldChg chg="del">
        <pc:chgData name="Douglas Spicer" userId="49ec44e85e878d54" providerId="LiveId" clId="{7F367D7F-9E54-4966-B28C-2254DA3F84A1}" dt="2026-08-12T21:15:19.162" v="328" actId="2696"/>
        <pc:sldMkLst>
          <pc:docMk/>
          <pc:sldMk cId="0" sldId="263"/>
        </pc:sldMkLst>
      </pc:sldChg>
      <pc:sldChg chg="delSp modSp del mod">
        <pc:chgData name="Douglas Spicer" userId="49ec44e85e878d54" providerId="LiveId" clId="{7F367D7F-9E54-4966-B28C-2254DA3F84A1}" dt="2026-08-12T23:38:03.469" v="544" actId="47"/>
        <pc:sldMkLst>
          <pc:docMk/>
          <pc:sldMk cId="0" sldId="264"/>
        </pc:sldMkLst>
        <pc:spChg chg="mod">
          <ac:chgData name="Douglas Spicer" userId="49ec44e85e878d54" providerId="LiveId" clId="{7F367D7F-9E54-4966-B28C-2254DA3F84A1}" dt="2026-08-12T21:14:50.210" v="325" actId="20577"/>
          <ac:spMkLst>
            <pc:docMk/>
            <pc:sldMk cId="0" sldId="264"/>
            <ac:spMk id="10" creationId="{00000000-0000-0000-0000-000000000000}"/>
          </ac:spMkLst>
        </pc:spChg>
        <pc:spChg chg="del mod">
          <ac:chgData name="Douglas Spicer" userId="49ec44e85e878d54" providerId="LiveId" clId="{7F367D7F-9E54-4966-B28C-2254DA3F84A1}" dt="2026-08-12T21:15:05.823" v="327" actId="478"/>
          <ac:spMkLst>
            <pc:docMk/>
            <pc:sldMk cId="0" sldId="264"/>
            <ac:spMk id="26" creationId="{00000000-0000-0000-0000-000000000000}"/>
          </ac:spMkLst>
        </pc:spChg>
      </pc:sldChg>
      <pc:sldChg chg="del">
        <pc:chgData name="Douglas Spicer" userId="49ec44e85e878d54" providerId="LiveId" clId="{7F367D7F-9E54-4966-B28C-2254DA3F84A1}" dt="2026-08-12T21:14:40.592" v="324" actId="2696"/>
        <pc:sldMkLst>
          <pc:docMk/>
          <pc:sldMk cId="0" sldId="265"/>
        </pc:sldMkLst>
      </pc:sldChg>
      <pc:sldChg chg="modSp mod">
        <pc:chgData name="Douglas Spicer" userId="49ec44e85e878d54" providerId="LiveId" clId="{7F367D7F-9E54-4966-B28C-2254DA3F84A1}" dt="2026-08-12T23:40:48.120" v="614" actId="20577"/>
        <pc:sldMkLst>
          <pc:docMk/>
          <pc:sldMk cId="0" sldId="266"/>
        </pc:sldMkLst>
        <pc:spChg chg="mod">
          <ac:chgData name="Douglas Spicer" userId="49ec44e85e878d54" providerId="LiveId" clId="{7F367D7F-9E54-4966-B28C-2254DA3F84A1}" dt="2026-08-12T23:39:45.530" v="583" actId="6549"/>
          <ac:spMkLst>
            <pc:docMk/>
            <pc:sldMk cId="0" sldId="266"/>
            <ac:spMk id="14" creationId="{00000000-0000-0000-0000-000000000000}"/>
          </ac:spMkLst>
        </pc:spChg>
        <pc:spChg chg="mod">
          <ac:chgData name="Douglas Spicer" userId="49ec44e85e878d54" providerId="LiveId" clId="{7F367D7F-9E54-4966-B28C-2254DA3F84A1}" dt="2026-08-12T23:39:55.226" v="593" actId="20577"/>
          <ac:spMkLst>
            <pc:docMk/>
            <pc:sldMk cId="0" sldId="266"/>
            <ac:spMk id="19" creationId="{00000000-0000-0000-0000-000000000000}"/>
          </ac:spMkLst>
        </pc:spChg>
        <pc:spChg chg="mod">
          <ac:chgData name="Douglas Spicer" userId="49ec44e85e878d54" providerId="LiveId" clId="{7F367D7F-9E54-4966-B28C-2254DA3F84A1}" dt="2026-08-12T23:40:07.368" v="610" actId="6549"/>
          <ac:spMkLst>
            <pc:docMk/>
            <pc:sldMk cId="0" sldId="266"/>
            <ac:spMk id="24" creationId="{00000000-0000-0000-0000-000000000000}"/>
          </ac:spMkLst>
        </pc:spChg>
        <pc:spChg chg="mod">
          <ac:chgData name="Douglas Spicer" userId="49ec44e85e878d54" providerId="LiveId" clId="{7F367D7F-9E54-4966-B28C-2254DA3F84A1}" dt="2026-08-12T23:40:27.688" v="611" actId="20577"/>
          <ac:spMkLst>
            <pc:docMk/>
            <pc:sldMk cId="0" sldId="266"/>
            <ac:spMk id="31" creationId="{00000000-0000-0000-0000-000000000000}"/>
          </ac:spMkLst>
        </pc:spChg>
        <pc:spChg chg="mod">
          <ac:chgData name="Douglas Spicer" userId="49ec44e85e878d54" providerId="LiveId" clId="{7F367D7F-9E54-4966-B28C-2254DA3F84A1}" dt="2026-08-12T23:40:35.424" v="612" actId="20577"/>
          <ac:spMkLst>
            <pc:docMk/>
            <pc:sldMk cId="0" sldId="266"/>
            <ac:spMk id="33" creationId="{00000000-0000-0000-0000-000000000000}"/>
          </ac:spMkLst>
        </pc:spChg>
        <pc:spChg chg="mod">
          <ac:chgData name="Douglas Spicer" userId="49ec44e85e878d54" providerId="LiveId" clId="{7F367D7F-9E54-4966-B28C-2254DA3F84A1}" dt="2026-08-12T23:40:42.424" v="613" actId="20577"/>
          <ac:spMkLst>
            <pc:docMk/>
            <pc:sldMk cId="0" sldId="266"/>
            <ac:spMk id="35" creationId="{00000000-0000-0000-0000-000000000000}"/>
          </ac:spMkLst>
        </pc:spChg>
        <pc:spChg chg="mod">
          <ac:chgData name="Douglas Spicer" userId="49ec44e85e878d54" providerId="LiveId" clId="{7F367D7F-9E54-4966-B28C-2254DA3F84A1}" dt="2026-08-12T23:40:48.120" v="614" actId="20577"/>
          <ac:spMkLst>
            <pc:docMk/>
            <pc:sldMk cId="0" sldId="266"/>
            <ac:spMk id="37" creationId="{00000000-0000-0000-0000-000000000000}"/>
          </ac:spMkLst>
        </pc:spChg>
        <pc:spChg chg="mod">
          <ac:chgData name="Douglas Spicer" userId="49ec44e85e878d54" providerId="LiveId" clId="{7F367D7F-9E54-4966-B28C-2254DA3F84A1}" dt="2026-08-12T21:14:08.308" v="323" actId="20577"/>
          <ac:spMkLst>
            <pc:docMk/>
            <pc:sldMk cId="0" sldId="266"/>
            <ac:spMk id="38" creationId="{00000000-0000-0000-0000-000000000000}"/>
          </ac:spMkLst>
        </pc:spChg>
      </pc:sldChg>
      <pc:sldChg chg="delSp modSp mod">
        <pc:chgData name="Douglas Spicer" userId="49ec44e85e878d54" providerId="LiveId" clId="{7F367D7F-9E54-4966-B28C-2254DA3F84A1}" dt="2026-08-12T21:13:01.180" v="306" actId="403"/>
        <pc:sldMkLst>
          <pc:docMk/>
          <pc:sldMk cId="0" sldId="267"/>
        </pc:sldMkLst>
        <pc:spChg chg="mod">
          <ac:chgData name="Douglas Spicer" userId="49ec44e85e878d54" providerId="LiveId" clId="{7F367D7F-9E54-4966-B28C-2254DA3F84A1}" dt="2026-08-12T21:10:23.306" v="267" actId="20577"/>
          <ac:spMkLst>
            <pc:docMk/>
            <pc:sldMk cId="0" sldId="267"/>
            <ac:spMk id="37" creationId="{00000000-0000-0000-0000-000000000000}"/>
          </ac:spMkLst>
        </pc:spChg>
        <pc:spChg chg="mod">
          <ac:chgData name="Douglas Spicer" userId="49ec44e85e878d54" providerId="LiveId" clId="{7F367D7F-9E54-4966-B28C-2254DA3F84A1}" dt="2026-08-12T21:13:01.180" v="306" actId="403"/>
          <ac:spMkLst>
            <pc:docMk/>
            <pc:sldMk cId="0" sldId="267"/>
            <ac:spMk id="38" creationId="{00000000-0000-0000-0000-000000000000}"/>
          </ac:spMkLst>
        </pc:spChg>
        <pc:spChg chg="del">
          <ac:chgData name="Douglas Spicer" userId="49ec44e85e878d54" providerId="LiveId" clId="{7F367D7F-9E54-4966-B28C-2254DA3F84A1}" dt="2026-08-12T21:10:40.573" v="268" actId="478"/>
          <ac:spMkLst>
            <pc:docMk/>
            <pc:sldMk cId="0" sldId="267"/>
            <ac:spMk id="39" creationId="{00000000-0000-0000-0000-000000000000}"/>
          </ac:spMkLst>
        </pc:spChg>
      </pc:sldChg>
      <pc:sldChg chg="del">
        <pc:chgData name="Douglas Spicer" userId="49ec44e85e878d54" providerId="LiveId" clId="{7F367D7F-9E54-4966-B28C-2254DA3F84A1}" dt="2026-08-12T21:09:57.416" v="252" actId="2696"/>
        <pc:sldMkLst>
          <pc:docMk/>
          <pc:sldMk cId="0" sldId="268"/>
        </pc:sldMkLst>
      </pc:sldChg>
      <pc:sldChg chg="del">
        <pc:chgData name="Douglas Spicer" userId="49ec44e85e878d54" providerId="LiveId" clId="{7F367D7F-9E54-4966-B28C-2254DA3F84A1}" dt="2026-08-12T21:09:49.680" v="251" actId="2696"/>
        <pc:sldMkLst>
          <pc:docMk/>
          <pc:sldMk cId="0" sldId="269"/>
        </pc:sldMkLst>
      </pc:sldChg>
      <pc:sldChg chg="del">
        <pc:chgData name="Douglas Spicer" userId="49ec44e85e878d54" providerId="LiveId" clId="{7F367D7F-9E54-4966-B28C-2254DA3F84A1}" dt="2026-08-12T21:09:34.281" v="250" actId="2696"/>
        <pc:sldMkLst>
          <pc:docMk/>
          <pc:sldMk cId="0" sldId="270"/>
        </pc:sldMkLst>
      </pc:sldChg>
      <pc:sldChg chg="modSp mod">
        <pc:chgData name="Douglas Spicer" userId="49ec44e85e878d54" providerId="LiveId" clId="{7F367D7F-9E54-4966-B28C-2254DA3F84A1}" dt="2026-08-12T21:08:45.667" v="249" actId="20577"/>
        <pc:sldMkLst>
          <pc:docMk/>
          <pc:sldMk cId="0" sldId="271"/>
        </pc:sldMkLst>
        <pc:spChg chg="mod">
          <ac:chgData name="Douglas Spicer" userId="49ec44e85e878d54" providerId="LiveId" clId="{7F367D7F-9E54-4966-B28C-2254DA3F84A1}" dt="2026-08-12T21:08:45.667" v="249" actId="20577"/>
          <ac:spMkLst>
            <pc:docMk/>
            <pc:sldMk cId="0" sldId="271"/>
            <ac:spMk id="7" creationId="{00000000-0000-0000-0000-000000000000}"/>
          </ac:spMkLst>
        </pc:spChg>
      </pc:sldChg>
      <pc:sldChg chg="addSp delSp modSp add mod">
        <pc:chgData name="Douglas Spicer" userId="49ec44e85e878d54" providerId="LiveId" clId="{7F367D7F-9E54-4966-B28C-2254DA3F84A1}" dt="2026-08-13T00:03:45.147" v="738" actId="207"/>
        <pc:sldMkLst>
          <pc:docMk/>
          <pc:sldMk cId="3447243071" sldId="272"/>
        </pc:sldMkLst>
        <pc:spChg chg="mod">
          <ac:chgData name="Douglas Spicer" userId="49ec44e85e878d54" providerId="LiveId" clId="{7F367D7F-9E54-4966-B28C-2254DA3F84A1}" dt="2026-08-11T02:10:08.640" v="57" actId="20577"/>
          <ac:spMkLst>
            <pc:docMk/>
            <pc:sldMk cId="3447243071" sldId="272"/>
            <ac:spMk id="4" creationId="{8C89E089-1EFF-3FF4-E954-1D9B4FF4A3DC}"/>
          </ac:spMkLst>
        </pc:spChg>
        <pc:spChg chg="del">
          <ac:chgData name="Douglas Spicer" userId="49ec44e85e878d54" providerId="LiveId" clId="{7F367D7F-9E54-4966-B28C-2254DA3F84A1}" dt="2026-08-12T21:06:53.565" v="218" actId="478"/>
          <ac:spMkLst>
            <pc:docMk/>
            <pc:sldMk cId="3447243071" sldId="272"/>
            <ac:spMk id="6" creationId="{3F605770-3199-A6FE-A09F-81FB8A02E422}"/>
          </ac:spMkLst>
        </pc:spChg>
        <pc:spChg chg="mod">
          <ac:chgData name="Douglas Spicer" userId="49ec44e85e878d54" providerId="LiveId" clId="{7F367D7F-9E54-4966-B28C-2254DA3F84A1}" dt="2026-08-13T00:03:19.195" v="737" actId="15"/>
          <ac:spMkLst>
            <pc:docMk/>
            <pc:sldMk cId="3447243071" sldId="272"/>
            <ac:spMk id="7" creationId="{31E5F9FA-9B79-DC6E-AAA1-D1B8C5864040}"/>
          </ac:spMkLst>
        </pc:spChg>
        <pc:spChg chg="add mod">
          <ac:chgData name="Douglas Spicer" userId="49ec44e85e878d54" providerId="LiveId" clId="{7F367D7F-9E54-4966-B28C-2254DA3F84A1}" dt="2026-08-13T00:03:45.147" v="738" actId="207"/>
          <ac:spMkLst>
            <pc:docMk/>
            <pc:sldMk cId="3447243071" sldId="272"/>
            <ac:spMk id="10" creationId="{29933934-93E2-7E7D-A2BC-B4F05BA8A5CA}"/>
          </ac:spMkLst>
        </pc:spChg>
        <pc:picChg chg="add mod">
          <ac:chgData name="Douglas Spicer" userId="49ec44e85e878d54" providerId="LiveId" clId="{7F367D7F-9E54-4966-B28C-2254DA3F84A1}" dt="2026-08-12T23:58:55.846" v="666" actId="1076"/>
          <ac:picMkLst>
            <pc:docMk/>
            <pc:sldMk cId="3447243071" sldId="272"/>
            <ac:picMk id="8" creationId="{58C986D8-3835-AF16-B5DD-6486996B3066}"/>
          </ac:picMkLst>
        </pc:picChg>
        <pc:picChg chg="add mod">
          <ac:chgData name="Douglas Spicer" userId="49ec44e85e878d54" providerId="LiveId" clId="{7F367D7F-9E54-4966-B28C-2254DA3F84A1}" dt="2026-08-12T23:58:22.622" v="662" actId="1076"/>
          <ac:picMkLst>
            <pc:docMk/>
            <pc:sldMk cId="3447243071" sldId="272"/>
            <ac:picMk id="9" creationId="{01C82EAC-263E-8F89-9370-7B80F6240FCF}"/>
          </ac:picMkLst>
        </pc:picChg>
      </pc:sldChg>
      <pc:sldChg chg="new del">
        <pc:chgData name="Douglas Spicer" userId="49ec44e85e878d54" providerId="LiveId" clId="{7F367D7F-9E54-4966-B28C-2254DA3F84A1}" dt="2026-08-12T23:31:14.730" v="363" actId="47"/>
        <pc:sldMkLst>
          <pc:docMk/>
          <pc:sldMk cId="1127285220" sldId="273"/>
        </pc:sldMkLst>
      </pc:sldChg>
      <pc:sldChg chg="add ord">
        <pc:chgData name="Douglas Spicer" userId="49ec44e85e878d54" providerId="LiveId" clId="{7F367D7F-9E54-4966-B28C-2254DA3F84A1}" dt="2026-08-12T23:36:31.812" v="541"/>
        <pc:sldMkLst>
          <pc:docMk/>
          <pc:sldMk cId="1149753509" sldId="274"/>
        </pc:sldMkLst>
      </pc:sldChg>
      <pc:sldChg chg="delSp modSp add mod">
        <pc:chgData name="Douglas Spicer" userId="49ec44e85e878d54" providerId="LiveId" clId="{7F367D7F-9E54-4966-B28C-2254DA3F84A1}" dt="2026-08-12T23:39:14.442" v="563" actId="478"/>
        <pc:sldMkLst>
          <pc:docMk/>
          <pc:sldMk cId="910571550" sldId="275"/>
        </pc:sldMkLst>
        <pc:spChg chg="del mod">
          <ac:chgData name="Douglas Spicer" userId="49ec44e85e878d54" providerId="LiveId" clId="{7F367D7F-9E54-4966-B28C-2254DA3F84A1}" dt="2026-08-12T23:38:33.287" v="554" actId="478"/>
          <ac:spMkLst>
            <pc:docMk/>
            <pc:sldMk cId="910571550" sldId="275"/>
            <ac:spMk id="8" creationId="{43848C9B-C69B-41C9-A6DE-A7863E32D7CE}"/>
          </ac:spMkLst>
        </pc:spChg>
        <pc:spChg chg="del">
          <ac:chgData name="Douglas Spicer" userId="49ec44e85e878d54" providerId="LiveId" clId="{7F367D7F-9E54-4966-B28C-2254DA3F84A1}" dt="2026-08-12T23:38:30.267" v="552" actId="478"/>
          <ac:spMkLst>
            <pc:docMk/>
            <pc:sldMk cId="910571550" sldId="275"/>
            <ac:spMk id="9" creationId="{E4E21788-D781-429E-8F99-03E6DC12B48E}"/>
          </ac:spMkLst>
        </pc:spChg>
        <pc:spChg chg="del mod">
          <ac:chgData name="Douglas Spicer" userId="49ec44e85e878d54" providerId="LiveId" clId="{7F367D7F-9E54-4966-B28C-2254DA3F84A1}" dt="2026-08-12T23:38:29.110" v="551" actId="478"/>
          <ac:spMkLst>
            <pc:docMk/>
            <pc:sldMk cId="910571550" sldId="275"/>
            <ac:spMk id="10" creationId="{B32AACD2-9221-4209-A9D5-AF580809BF22}"/>
          </ac:spMkLst>
        </pc:spChg>
        <pc:spChg chg="del">
          <ac:chgData name="Douglas Spicer" userId="49ec44e85e878d54" providerId="LiveId" clId="{7F367D7F-9E54-4966-B28C-2254DA3F84A1}" dt="2026-08-12T23:38:19.797" v="547" actId="478"/>
          <ac:spMkLst>
            <pc:docMk/>
            <pc:sldMk cId="910571550" sldId="275"/>
            <ac:spMk id="14" creationId="{970970A4-D89F-4FC7-BBF4-ACA6347D37EA}"/>
          </ac:spMkLst>
        </pc:spChg>
        <pc:spChg chg="del">
          <ac:chgData name="Douglas Spicer" userId="49ec44e85e878d54" providerId="LiveId" clId="{7F367D7F-9E54-4966-B28C-2254DA3F84A1}" dt="2026-08-12T23:38:20.952" v="548" actId="478"/>
          <ac:spMkLst>
            <pc:docMk/>
            <pc:sldMk cId="910571550" sldId="275"/>
            <ac:spMk id="15" creationId="{0B517361-3A4A-42E5-B9BE-C914742DB54A}"/>
          </ac:spMkLst>
        </pc:spChg>
        <pc:spChg chg="del">
          <ac:chgData name="Douglas Spicer" userId="49ec44e85e878d54" providerId="LiveId" clId="{7F367D7F-9E54-4966-B28C-2254DA3F84A1}" dt="2026-08-12T23:38:23.161" v="549" actId="478"/>
          <ac:spMkLst>
            <pc:docMk/>
            <pc:sldMk cId="910571550" sldId="275"/>
            <ac:spMk id="16" creationId="{416341E8-00F1-42CD-B4F1-7F4F105E6F65}"/>
          </ac:spMkLst>
        </pc:spChg>
        <pc:spChg chg="del mod">
          <ac:chgData name="Douglas Spicer" userId="49ec44e85e878d54" providerId="LiveId" clId="{7F367D7F-9E54-4966-B28C-2254DA3F84A1}" dt="2026-08-12T23:38:47.385" v="557" actId="478"/>
          <ac:spMkLst>
            <pc:docMk/>
            <pc:sldMk cId="910571550" sldId="275"/>
            <ac:spMk id="17" creationId="{BC44B1C4-C79C-43D2-BD94-1F054FED6BDA}"/>
          </ac:spMkLst>
        </pc:spChg>
        <pc:spChg chg="del">
          <ac:chgData name="Douglas Spicer" userId="49ec44e85e878d54" providerId="LiveId" clId="{7F367D7F-9E54-4966-B28C-2254DA3F84A1}" dt="2026-08-12T23:38:16.225" v="545" actId="478"/>
          <ac:spMkLst>
            <pc:docMk/>
            <pc:sldMk cId="910571550" sldId="275"/>
            <ac:spMk id="21" creationId="{08E2D008-050B-4583-A926-9422E83D69E2}"/>
          </ac:spMkLst>
        </pc:spChg>
        <pc:spChg chg="del">
          <ac:chgData name="Douglas Spicer" userId="49ec44e85e878d54" providerId="LiveId" clId="{7F367D7F-9E54-4966-B28C-2254DA3F84A1}" dt="2026-08-12T23:39:00.709" v="560" actId="478"/>
          <ac:spMkLst>
            <pc:docMk/>
            <pc:sldMk cId="910571550" sldId="275"/>
            <ac:spMk id="22" creationId="{DFF9B6C5-0D73-4C66-B4D6-EC1371C8E0CB}"/>
          </ac:spMkLst>
        </pc:spChg>
        <pc:spChg chg="del">
          <ac:chgData name="Douglas Spicer" userId="49ec44e85e878d54" providerId="LiveId" clId="{7F367D7F-9E54-4966-B28C-2254DA3F84A1}" dt="2026-08-12T23:38:17.807" v="546" actId="478"/>
          <ac:spMkLst>
            <pc:docMk/>
            <pc:sldMk cId="910571550" sldId="275"/>
            <ac:spMk id="23" creationId="{4034A87F-D444-4B20-829C-F29E05C26D98}"/>
          </ac:spMkLst>
        </pc:spChg>
        <pc:spChg chg="del">
          <ac:chgData name="Douglas Spicer" userId="49ec44e85e878d54" providerId="LiveId" clId="{7F367D7F-9E54-4966-B28C-2254DA3F84A1}" dt="2026-08-12T23:39:01.657" v="561" actId="478"/>
          <ac:spMkLst>
            <pc:docMk/>
            <pc:sldMk cId="910571550" sldId="275"/>
            <ac:spMk id="24" creationId="{CB672460-CD11-4652-850D-9EEA03635346}"/>
          </ac:spMkLst>
        </pc:spChg>
        <pc:spChg chg="del">
          <ac:chgData name="Douglas Spicer" userId="49ec44e85e878d54" providerId="LiveId" clId="{7F367D7F-9E54-4966-B28C-2254DA3F84A1}" dt="2026-08-12T23:39:14.442" v="563" actId="478"/>
          <ac:spMkLst>
            <pc:docMk/>
            <pc:sldMk cId="910571550" sldId="275"/>
            <ac:spMk id="26" creationId="{B9C60E65-710B-4178-9DB1-4BD3A9EE057F}"/>
          </ac:spMkLst>
        </pc:spChg>
        <pc:picChg chg="mod">
          <ac:chgData name="Douglas Spicer" userId="49ec44e85e878d54" providerId="LiveId" clId="{7F367D7F-9E54-4966-B28C-2254DA3F84A1}" dt="2026-08-12T23:38:52.496" v="558" actId="1076"/>
          <ac:picMkLst>
            <pc:docMk/>
            <pc:sldMk cId="910571550" sldId="275"/>
            <ac:picMk id="62" creationId="{00000000-0000-0000-0000-000000000000}"/>
          </ac:picMkLst>
        </pc:picChg>
        <pc:picChg chg="mod">
          <ac:chgData name="Douglas Spicer" userId="49ec44e85e878d54" providerId="LiveId" clId="{7F367D7F-9E54-4966-B28C-2254DA3F84A1}" dt="2026-08-12T23:39:07.328" v="562" actId="1076"/>
          <ac:picMkLst>
            <pc:docMk/>
            <pc:sldMk cId="910571550" sldId="275"/>
            <ac:picMk id="63" creationId="{00000000-0000-0000-0000-000000000000}"/>
          </ac:picMkLst>
        </pc:picChg>
      </pc:sldChg>
      <pc:sldChg chg="add">
        <pc:chgData name="Douglas Spicer" userId="49ec44e85e878d54" providerId="LiveId" clId="{7F367D7F-9E54-4966-B28C-2254DA3F84A1}" dt="2026-08-13T19:42:35.543" v="848" actId="2890"/>
        <pc:sldMkLst>
          <pc:docMk/>
          <pc:sldMk cId="2242389285" sldId="27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ED7FA0-11DE-4C50-905B-6171A829E994}" type="datetimeFigureOut">
              <a:rPr lang="en-US" smtClean="0"/>
              <a:t>8/13/2026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6CD9B8-9C45-4B93-B4BC-170F254AEBDC}" type="slidenum">
              <a:rPr lang="en-US" smtClean="0"/>
              <a:t>‹#›</a:t>
            </a:fld>
            <a:endParaRPr lang="en-US"/>
          </a:p>
        </p:txBody>
      </p:sp>
    </p:spTree>
    <p:extLst>
      <p:ext uri="{BB962C8B-B14F-4D97-AF65-F5344CB8AC3E}">
        <p14:creationId xmlns:p14="http://schemas.microsoft.com/office/powerpoint/2010/main" val="36006729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86CD9B8-9C45-4B93-B4BC-170F254AEBDC}" type="slidenum">
              <a:rPr lang="en-US" smtClean="0"/>
              <a:t>1</a:t>
            </a:fld>
            <a:endParaRPr lang="en-US"/>
          </a:p>
        </p:txBody>
      </p:sp>
    </p:spTree>
    <p:extLst>
      <p:ext uri="{BB962C8B-B14F-4D97-AF65-F5344CB8AC3E}">
        <p14:creationId xmlns:p14="http://schemas.microsoft.com/office/powerpoint/2010/main" val="31697435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User-supplied screenshots: ribbon-header.png; dashed-line-header.png</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User-supplied screenshots: custom-hover-card.png; generic-gantt-chart.png; generic-gauge.png</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8/13/2026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8/13/2026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8/13/2026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8/13/2026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8/13/2026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github.com/pnp/List-Formatting" TargetMode="External"/><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sharepointindepth.com/" TargetMode="Externa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182C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658368" y="914400"/>
            <a:ext cx="109728" cy="4480560"/>
          </a:xfrm>
          <a:prstGeom prst="rect">
            <a:avLst/>
          </a:prstGeom>
          <a:solidFill>
            <a:srgbClr val="009CA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1051560" y="1051560"/>
            <a:ext cx="9875520" cy="2103120"/>
          </a:xfrm>
          <a:prstGeom prst="rect">
            <a:avLst/>
          </a:prstGeom>
          <a:noFill/>
        </p:spPr>
        <p:txBody>
          <a:bodyPr wrap="none">
            <a:spAutoFit/>
          </a:bodyPr>
          <a:lstStyle/>
          <a:p>
            <a:pPr>
              <a:defRPr sz="4000" b="1">
                <a:solidFill>
                  <a:srgbClr val="FFFFFF"/>
                </a:solidFill>
              </a:defRPr>
            </a:pPr>
            <a:r>
              <a:t>No-Code SharePoint Magic</a:t>
            </a:r>
          </a:p>
          <a:p>
            <a:pPr>
              <a:spcBef>
                <a:spcPts val="800"/>
              </a:spcBef>
              <a:defRPr sz="2500">
                <a:solidFill>
                  <a:srgbClr val="AAE1E1"/>
                </a:solidFill>
              </a:defRPr>
            </a:pPr>
            <a:r>
              <a:t>Transform Lists with Ready-Made JSON from the PnP Community</a:t>
            </a:r>
          </a:p>
        </p:txBody>
      </p:sp>
      <p:sp>
        <p:nvSpPr>
          <p:cNvPr id="5" name="TextBox 4"/>
          <p:cNvSpPr txBox="1"/>
          <p:nvPr/>
        </p:nvSpPr>
        <p:spPr>
          <a:xfrm>
            <a:off x="1078992" y="3931920"/>
            <a:ext cx="8046720" cy="1097280"/>
          </a:xfrm>
          <a:prstGeom prst="rect">
            <a:avLst/>
          </a:prstGeom>
          <a:noFill/>
        </p:spPr>
        <p:txBody>
          <a:bodyPr wrap="none">
            <a:spAutoFit/>
          </a:bodyPr>
          <a:lstStyle/>
          <a:p>
            <a:pPr>
              <a:defRPr sz="2300" b="1">
                <a:solidFill>
                  <a:srgbClr val="FFFFFF"/>
                </a:solidFill>
              </a:defRPr>
            </a:pPr>
            <a:r>
              <a:t>Douglas Spicer</a:t>
            </a:r>
          </a:p>
          <a:p>
            <a:pPr>
              <a:defRPr sz="1500">
                <a:solidFill>
                  <a:srgbClr val="BECDD4"/>
                </a:solidFill>
              </a:defRPr>
            </a:pPr>
            <a:r>
              <a:t>SharePoint Administrator &amp; Developer  •  Dan Solutions</a:t>
            </a:r>
          </a:p>
        </p:txBody>
      </p:sp>
      <p:sp>
        <p:nvSpPr>
          <p:cNvPr id="6" name="TextBox 5"/>
          <p:cNvSpPr txBox="1"/>
          <p:nvPr/>
        </p:nvSpPr>
        <p:spPr>
          <a:xfrm>
            <a:off x="8961120" y="5806440"/>
            <a:ext cx="2468880" cy="457200"/>
          </a:xfrm>
          <a:prstGeom prst="rect">
            <a:avLst/>
          </a:prstGeom>
          <a:noFill/>
        </p:spPr>
        <p:txBody>
          <a:bodyPr wrap="none">
            <a:spAutoFit/>
          </a:bodyPr>
          <a:lstStyle/>
          <a:p>
            <a:pPr algn="r">
              <a:defRPr sz="1200">
                <a:solidFill>
                  <a:srgbClr val="AAE1E1"/>
                </a:solidFill>
              </a:defRPr>
            </a:pPr>
            <a:r>
              <a:t>sharepointindepth.com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12191695" cy="566928"/>
          </a:xfrm>
          <a:prstGeom prst="rect">
            <a:avLst/>
          </a:prstGeom>
          <a:solidFill>
            <a:srgbClr val="182C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02920" y="91440"/>
            <a:ext cx="9784080" cy="384048"/>
          </a:xfrm>
          <a:prstGeom prst="rect">
            <a:avLst/>
          </a:prstGeom>
          <a:noFill/>
        </p:spPr>
        <p:txBody>
          <a:bodyPr wrap="none">
            <a:spAutoFit/>
          </a:bodyPr>
          <a:lstStyle/>
          <a:p>
            <a:pPr>
              <a:defRPr sz="2500" b="1">
                <a:solidFill>
                  <a:srgbClr val="FFFFFF"/>
                </a:solidFill>
              </a:defRPr>
            </a:pPr>
            <a:r>
              <a:t>View Formatting: Transform the Entire List</a:t>
            </a:r>
          </a:p>
        </p:txBody>
      </p:sp>
      <p:sp>
        <p:nvSpPr>
          <p:cNvPr id="5" name="TextBox 4"/>
          <p:cNvSpPr txBox="1"/>
          <p:nvPr/>
        </p:nvSpPr>
        <p:spPr>
          <a:xfrm>
            <a:off x="10058400" y="118872"/>
            <a:ext cx="1645920" cy="320040"/>
          </a:xfrm>
          <a:prstGeom prst="rect">
            <a:avLst/>
          </a:prstGeom>
          <a:noFill/>
        </p:spPr>
        <p:txBody>
          <a:bodyPr wrap="none">
            <a:spAutoFit/>
          </a:bodyPr>
          <a:lstStyle/>
          <a:p>
            <a:pPr algn="r">
              <a:defRPr sz="1000" b="1">
                <a:solidFill>
                  <a:srgbClr val="A0DCDC"/>
                </a:solidFill>
              </a:defRPr>
            </a:pPr>
            <a:r>
              <a:t>VIEWS</a:t>
            </a:r>
          </a:p>
        </p:txBody>
      </p:sp>
      <p:sp>
        <p:nvSpPr>
          <p:cNvPr id="6" name="Rounded Rectangle 5"/>
          <p:cNvSpPr/>
          <p:nvPr/>
        </p:nvSpPr>
        <p:spPr>
          <a:xfrm>
            <a:off x="685800" y="1234440"/>
            <a:ext cx="5074920" cy="3977639"/>
          </a:xfrm>
          <a:prstGeom prst="roundRect">
            <a:avLst/>
          </a:prstGeom>
          <a:solidFill>
            <a:srgbClr val="FFFFFF"/>
          </a:solidFill>
          <a:ln>
            <a:solidFill>
              <a:srgbClr val="C8D2D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ectangle 6"/>
          <p:cNvSpPr/>
          <p:nvPr/>
        </p:nvSpPr>
        <p:spPr>
          <a:xfrm>
            <a:off x="685800" y="1234440"/>
            <a:ext cx="5074920" cy="411480"/>
          </a:xfrm>
          <a:prstGeom prst="rect">
            <a:avLst/>
          </a:prstGeom>
          <a:solidFill>
            <a:srgbClr val="F5F7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868680" y="1316736"/>
            <a:ext cx="4709159" cy="256032"/>
          </a:xfrm>
          <a:prstGeom prst="rect">
            <a:avLst/>
          </a:prstGeom>
          <a:noFill/>
        </p:spPr>
        <p:txBody>
          <a:bodyPr wrap="none">
            <a:spAutoFit/>
          </a:bodyPr>
          <a:lstStyle/>
          <a:p>
            <a:pPr>
              <a:defRPr sz="1200" b="1">
                <a:solidFill>
                  <a:srgbClr val="232D34"/>
                </a:solidFill>
              </a:defRPr>
            </a:pPr>
            <a:r>
              <a:t>Microsoft Lists  |  Project Tracker</a:t>
            </a:r>
          </a:p>
        </p:txBody>
      </p:sp>
      <p:sp>
        <p:nvSpPr>
          <p:cNvPr id="9" name="TextBox 8"/>
          <p:cNvSpPr txBox="1"/>
          <p:nvPr/>
        </p:nvSpPr>
        <p:spPr>
          <a:xfrm>
            <a:off x="868680" y="1764792"/>
            <a:ext cx="1695297" cy="274320"/>
          </a:xfrm>
          <a:prstGeom prst="rect">
            <a:avLst/>
          </a:prstGeom>
          <a:noFill/>
        </p:spPr>
        <p:txBody>
          <a:bodyPr wrap="none">
            <a:spAutoFit/>
          </a:bodyPr>
          <a:lstStyle/>
          <a:p>
            <a:pPr>
              <a:defRPr sz="1000" b="1">
                <a:solidFill>
                  <a:srgbClr val="647078"/>
                </a:solidFill>
              </a:defRPr>
            </a:pPr>
            <a:r>
              <a:t>Title</a:t>
            </a:r>
          </a:p>
        </p:txBody>
      </p:sp>
      <p:sp>
        <p:nvSpPr>
          <p:cNvPr id="10" name="TextBox 9"/>
          <p:cNvSpPr txBox="1"/>
          <p:nvPr/>
        </p:nvSpPr>
        <p:spPr>
          <a:xfrm>
            <a:off x="2563977" y="1764792"/>
            <a:ext cx="1036015" cy="274320"/>
          </a:xfrm>
          <a:prstGeom prst="rect">
            <a:avLst/>
          </a:prstGeom>
          <a:noFill/>
        </p:spPr>
        <p:txBody>
          <a:bodyPr wrap="none">
            <a:spAutoFit/>
          </a:bodyPr>
          <a:lstStyle/>
          <a:p>
            <a:pPr>
              <a:defRPr sz="1000" b="1">
                <a:solidFill>
                  <a:srgbClr val="647078"/>
                </a:solidFill>
              </a:defRPr>
            </a:pPr>
            <a:r>
              <a:t>Owner</a:t>
            </a:r>
          </a:p>
        </p:txBody>
      </p:sp>
      <p:sp>
        <p:nvSpPr>
          <p:cNvPr id="11" name="TextBox 10"/>
          <p:cNvSpPr txBox="1"/>
          <p:nvPr/>
        </p:nvSpPr>
        <p:spPr>
          <a:xfrm>
            <a:off x="3599992" y="1764792"/>
            <a:ext cx="1036015" cy="274320"/>
          </a:xfrm>
          <a:prstGeom prst="rect">
            <a:avLst/>
          </a:prstGeom>
          <a:noFill/>
        </p:spPr>
        <p:txBody>
          <a:bodyPr wrap="none">
            <a:spAutoFit/>
          </a:bodyPr>
          <a:lstStyle/>
          <a:p>
            <a:pPr>
              <a:defRPr sz="1000" b="1">
                <a:solidFill>
                  <a:srgbClr val="647078"/>
                </a:solidFill>
              </a:defRPr>
            </a:pPr>
            <a:r>
              <a:t>Status</a:t>
            </a:r>
          </a:p>
        </p:txBody>
      </p:sp>
      <p:sp>
        <p:nvSpPr>
          <p:cNvPr id="12" name="TextBox 11"/>
          <p:cNvSpPr txBox="1"/>
          <p:nvPr/>
        </p:nvSpPr>
        <p:spPr>
          <a:xfrm>
            <a:off x="4636007" y="1764792"/>
            <a:ext cx="941832" cy="274320"/>
          </a:xfrm>
          <a:prstGeom prst="rect">
            <a:avLst/>
          </a:prstGeom>
          <a:noFill/>
        </p:spPr>
        <p:txBody>
          <a:bodyPr wrap="none">
            <a:spAutoFit/>
          </a:bodyPr>
          <a:lstStyle/>
          <a:p>
            <a:pPr>
              <a:defRPr sz="1000" b="1">
                <a:solidFill>
                  <a:srgbClr val="647078"/>
                </a:solidFill>
              </a:defRPr>
            </a:pPr>
            <a:r>
              <a:t>Due</a:t>
            </a:r>
          </a:p>
        </p:txBody>
      </p:sp>
      <p:sp>
        <p:nvSpPr>
          <p:cNvPr id="13" name="Rectangle 12"/>
          <p:cNvSpPr/>
          <p:nvPr/>
        </p:nvSpPr>
        <p:spPr>
          <a:xfrm>
            <a:off x="822960" y="2606040"/>
            <a:ext cx="4800600" cy="9144"/>
          </a:xfrm>
          <a:prstGeom prst="rect">
            <a:avLst/>
          </a:prstGeom>
          <a:solidFill>
            <a:srgbClr val="E6EA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868680" y="2221992"/>
            <a:ext cx="657552" cy="246221"/>
          </a:xfrm>
          <a:prstGeom prst="rect">
            <a:avLst/>
          </a:prstGeom>
          <a:noFill/>
        </p:spPr>
        <p:txBody>
          <a:bodyPr wrap="none">
            <a:spAutoFit/>
          </a:bodyPr>
          <a:lstStyle/>
          <a:p>
            <a:pPr>
              <a:defRPr sz="1000">
                <a:solidFill>
                  <a:srgbClr val="232D34"/>
                </a:solidFill>
              </a:defRPr>
            </a:pPr>
            <a:r>
              <a:rPr lang="en-US" dirty="0"/>
              <a:t>Project A</a:t>
            </a:r>
            <a:endParaRPr dirty="0"/>
          </a:p>
        </p:txBody>
      </p:sp>
      <p:sp>
        <p:nvSpPr>
          <p:cNvPr id="15" name="TextBox 14"/>
          <p:cNvSpPr txBox="1"/>
          <p:nvPr/>
        </p:nvSpPr>
        <p:spPr>
          <a:xfrm>
            <a:off x="2563977" y="2221992"/>
            <a:ext cx="962863" cy="292608"/>
          </a:xfrm>
          <a:prstGeom prst="rect">
            <a:avLst/>
          </a:prstGeom>
          <a:noFill/>
        </p:spPr>
        <p:txBody>
          <a:bodyPr wrap="none">
            <a:spAutoFit/>
          </a:bodyPr>
          <a:lstStyle/>
          <a:p>
            <a:pPr>
              <a:defRPr sz="1000">
                <a:solidFill>
                  <a:srgbClr val="232D34"/>
                </a:solidFill>
              </a:defRPr>
            </a:pPr>
            <a:r>
              <a:t>Alex</a:t>
            </a:r>
          </a:p>
        </p:txBody>
      </p:sp>
      <p:sp>
        <p:nvSpPr>
          <p:cNvPr id="16" name="TextBox 15"/>
          <p:cNvSpPr txBox="1"/>
          <p:nvPr/>
        </p:nvSpPr>
        <p:spPr>
          <a:xfrm>
            <a:off x="3599992" y="2221992"/>
            <a:ext cx="962863" cy="292608"/>
          </a:xfrm>
          <a:prstGeom prst="rect">
            <a:avLst/>
          </a:prstGeom>
          <a:noFill/>
        </p:spPr>
        <p:txBody>
          <a:bodyPr wrap="none">
            <a:spAutoFit/>
          </a:bodyPr>
          <a:lstStyle/>
          <a:p>
            <a:pPr>
              <a:defRPr sz="1000">
                <a:solidFill>
                  <a:srgbClr val="232D34"/>
                </a:solidFill>
              </a:defRPr>
            </a:pPr>
            <a:r>
              <a:t>In progress</a:t>
            </a:r>
          </a:p>
        </p:txBody>
      </p:sp>
      <p:sp>
        <p:nvSpPr>
          <p:cNvPr id="17" name="TextBox 16"/>
          <p:cNvSpPr txBox="1"/>
          <p:nvPr/>
        </p:nvSpPr>
        <p:spPr>
          <a:xfrm>
            <a:off x="4636007" y="2221992"/>
            <a:ext cx="868680" cy="292608"/>
          </a:xfrm>
          <a:prstGeom prst="rect">
            <a:avLst/>
          </a:prstGeom>
          <a:noFill/>
        </p:spPr>
        <p:txBody>
          <a:bodyPr wrap="none">
            <a:spAutoFit/>
          </a:bodyPr>
          <a:lstStyle/>
          <a:p>
            <a:pPr>
              <a:defRPr sz="1000">
                <a:solidFill>
                  <a:srgbClr val="232D34"/>
                </a:solidFill>
              </a:defRPr>
            </a:pPr>
            <a:r>
              <a:t>Aug 12</a:t>
            </a:r>
          </a:p>
        </p:txBody>
      </p:sp>
      <p:sp>
        <p:nvSpPr>
          <p:cNvPr id="18" name="Rectangle 17"/>
          <p:cNvSpPr/>
          <p:nvPr/>
        </p:nvSpPr>
        <p:spPr>
          <a:xfrm>
            <a:off x="822960" y="3227832"/>
            <a:ext cx="4800600" cy="9144"/>
          </a:xfrm>
          <a:prstGeom prst="rect">
            <a:avLst/>
          </a:prstGeom>
          <a:solidFill>
            <a:srgbClr val="E6EA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868680" y="2843784"/>
            <a:ext cx="654346" cy="246221"/>
          </a:xfrm>
          <a:prstGeom prst="rect">
            <a:avLst/>
          </a:prstGeom>
          <a:noFill/>
        </p:spPr>
        <p:txBody>
          <a:bodyPr wrap="none">
            <a:spAutoFit/>
          </a:bodyPr>
          <a:lstStyle/>
          <a:p>
            <a:pPr>
              <a:defRPr sz="1000">
                <a:solidFill>
                  <a:srgbClr val="232D34"/>
                </a:solidFill>
              </a:defRPr>
            </a:pPr>
            <a:r>
              <a:rPr lang="en-US" dirty="0"/>
              <a:t>Project B</a:t>
            </a:r>
            <a:endParaRPr dirty="0"/>
          </a:p>
        </p:txBody>
      </p:sp>
      <p:sp>
        <p:nvSpPr>
          <p:cNvPr id="20" name="TextBox 19"/>
          <p:cNvSpPr txBox="1"/>
          <p:nvPr/>
        </p:nvSpPr>
        <p:spPr>
          <a:xfrm>
            <a:off x="2563977" y="2843784"/>
            <a:ext cx="962863" cy="292608"/>
          </a:xfrm>
          <a:prstGeom prst="rect">
            <a:avLst/>
          </a:prstGeom>
          <a:noFill/>
        </p:spPr>
        <p:txBody>
          <a:bodyPr wrap="none">
            <a:spAutoFit/>
          </a:bodyPr>
          <a:lstStyle/>
          <a:p>
            <a:pPr>
              <a:defRPr sz="1000">
                <a:solidFill>
                  <a:srgbClr val="232D34"/>
                </a:solidFill>
              </a:defRPr>
            </a:pPr>
            <a:r>
              <a:t>Priya</a:t>
            </a:r>
          </a:p>
        </p:txBody>
      </p:sp>
      <p:sp>
        <p:nvSpPr>
          <p:cNvPr id="21" name="TextBox 20"/>
          <p:cNvSpPr txBox="1"/>
          <p:nvPr/>
        </p:nvSpPr>
        <p:spPr>
          <a:xfrm>
            <a:off x="3599992" y="2843784"/>
            <a:ext cx="962863" cy="292608"/>
          </a:xfrm>
          <a:prstGeom prst="rect">
            <a:avLst/>
          </a:prstGeom>
          <a:noFill/>
        </p:spPr>
        <p:txBody>
          <a:bodyPr wrap="none">
            <a:spAutoFit/>
          </a:bodyPr>
          <a:lstStyle/>
          <a:p>
            <a:pPr>
              <a:defRPr sz="1000">
                <a:solidFill>
                  <a:srgbClr val="232D34"/>
                </a:solidFill>
              </a:defRPr>
            </a:pPr>
            <a:r>
              <a:t>Blocked</a:t>
            </a:r>
          </a:p>
        </p:txBody>
      </p:sp>
      <p:sp>
        <p:nvSpPr>
          <p:cNvPr id="22" name="TextBox 21"/>
          <p:cNvSpPr txBox="1"/>
          <p:nvPr/>
        </p:nvSpPr>
        <p:spPr>
          <a:xfrm>
            <a:off x="4636007" y="2843784"/>
            <a:ext cx="868680" cy="292608"/>
          </a:xfrm>
          <a:prstGeom prst="rect">
            <a:avLst/>
          </a:prstGeom>
          <a:noFill/>
        </p:spPr>
        <p:txBody>
          <a:bodyPr wrap="none">
            <a:spAutoFit/>
          </a:bodyPr>
          <a:lstStyle/>
          <a:p>
            <a:pPr>
              <a:defRPr sz="1000">
                <a:solidFill>
                  <a:srgbClr val="232D34"/>
                </a:solidFill>
              </a:defRPr>
            </a:pPr>
            <a:r>
              <a:t>Aug 13</a:t>
            </a:r>
          </a:p>
        </p:txBody>
      </p:sp>
      <p:sp>
        <p:nvSpPr>
          <p:cNvPr id="23" name="Rectangle 22"/>
          <p:cNvSpPr/>
          <p:nvPr/>
        </p:nvSpPr>
        <p:spPr>
          <a:xfrm>
            <a:off x="822960" y="3849624"/>
            <a:ext cx="4800600" cy="9144"/>
          </a:xfrm>
          <a:prstGeom prst="rect">
            <a:avLst/>
          </a:prstGeom>
          <a:solidFill>
            <a:srgbClr val="E6EA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p:cNvSpPr txBox="1"/>
          <p:nvPr/>
        </p:nvSpPr>
        <p:spPr>
          <a:xfrm>
            <a:off x="868680" y="3465576"/>
            <a:ext cx="652743" cy="246221"/>
          </a:xfrm>
          <a:prstGeom prst="rect">
            <a:avLst/>
          </a:prstGeom>
          <a:noFill/>
        </p:spPr>
        <p:txBody>
          <a:bodyPr wrap="none">
            <a:spAutoFit/>
          </a:bodyPr>
          <a:lstStyle/>
          <a:p>
            <a:pPr>
              <a:defRPr sz="1000">
                <a:solidFill>
                  <a:srgbClr val="232D34"/>
                </a:solidFill>
              </a:defRPr>
            </a:pPr>
            <a:r>
              <a:rPr lang="en-US" dirty="0"/>
              <a:t>Project C</a:t>
            </a:r>
            <a:endParaRPr dirty="0"/>
          </a:p>
        </p:txBody>
      </p:sp>
      <p:sp>
        <p:nvSpPr>
          <p:cNvPr id="25" name="TextBox 24"/>
          <p:cNvSpPr txBox="1"/>
          <p:nvPr/>
        </p:nvSpPr>
        <p:spPr>
          <a:xfrm>
            <a:off x="2563977" y="3465576"/>
            <a:ext cx="962863" cy="292608"/>
          </a:xfrm>
          <a:prstGeom prst="rect">
            <a:avLst/>
          </a:prstGeom>
          <a:noFill/>
        </p:spPr>
        <p:txBody>
          <a:bodyPr wrap="none">
            <a:spAutoFit/>
          </a:bodyPr>
          <a:lstStyle/>
          <a:p>
            <a:pPr>
              <a:defRPr sz="1000">
                <a:solidFill>
                  <a:srgbClr val="232D34"/>
                </a:solidFill>
              </a:defRPr>
            </a:pPr>
            <a:r>
              <a:t>Jordan</a:t>
            </a:r>
          </a:p>
        </p:txBody>
      </p:sp>
      <p:sp>
        <p:nvSpPr>
          <p:cNvPr id="26" name="TextBox 25"/>
          <p:cNvSpPr txBox="1"/>
          <p:nvPr/>
        </p:nvSpPr>
        <p:spPr>
          <a:xfrm>
            <a:off x="3599992" y="3465576"/>
            <a:ext cx="962863" cy="292608"/>
          </a:xfrm>
          <a:prstGeom prst="rect">
            <a:avLst/>
          </a:prstGeom>
          <a:noFill/>
        </p:spPr>
        <p:txBody>
          <a:bodyPr wrap="none">
            <a:spAutoFit/>
          </a:bodyPr>
          <a:lstStyle/>
          <a:p>
            <a:pPr>
              <a:defRPr sz="1000">
                <a:solidFill>
                  <a:srgbClr val="232D34"/>
                </a:solidFill>
              </a:defRPr>
            </a:pPr>
            <a:r>
              <a:t>Complete</a:t>
            </a:r>
          </a:p>
        </p:txBody>
      </p:sp>
      <p:sp>
        <p:nvSpPr>
          <p:cNvPr id="27" name="TextBox 26"/>
          <p:cNvSpPr txBox="1"/>
          <p:nvPr/>
        </p:nvSpPr>
        <p:spPr>
          <a:xfrm>
            <a:off x="4636007" y="3465576"/>
            <a:ext cx="868680" cy="292608"/>
          </a:xfrm>
          <a:prstGeom prst="rect">
            <a:avLst/>
          </a:prstGeom>
          <a:noFill/>
        </p:spPr>
        <p:txBody>
          <a:bodyPr wrap="none">
            <a:spAutoFit/>
          </a:bodyPr>
          <a:lstStyle/>
          <a:p>
            <a:pPr>
              <a:defRPr sz="1000">
                <a:solidFill>
                  <a:srgbClr val="232D34"/>
                </a:solidFill>
              </a:defRPr>
            </a:pPr>
            <a:r>
              <a:t>Aug 14</a:t>
            </a:r>
          </a:p>
        </p:txBody>
      </p:sp>
      <p:sp>
        <p:nvSpPr>
          <p:cNvPr id="28" name="Chevron 27"/>
          <p:cNvSpPr/>
          <p:nvPr/>
        </p:nvSpPr>
        <p:spPr>
          <a:xfrm>
            <a:off x="5925312" y="2514600"/>
            <a:ext cx="822960" cy="640080"/>
          </a:xfrm>
          <a:prstGeom prst="chevron">
            <a:avLst/>
          </a:prstGeom>
          <a:solidFill>
            <a:srgbClr val="009CA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Rounded Rectangle 28"/>
          <p:cNvSpPr/>
          <p:nvPr/>
        </p:nvSpPr>
        <p:spPr>
          <a:xfrm>
            <a:off x="6949440" y="1234440"/>
            <a:ext cx="4526280" cy="3977639"/>
          </a:xfrm>
          <a:prstGeom prst="roundRect">
            <a:avLst/>
          </a:prstGeom>
          <a:solidFill>
            <a:srgbClr val="F2F7F8"/>
          </a:solidFill>
          <a:ln>
            <a:solidFill>
              <a:srgbClr val="CDD7D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Rounded Rectangle 29"/>
          <p:cNvSpPr/>
          <p:nvPr/>
        </p:nvSpPr>
        <p:spPr>
          <a:xfrm>
            <a:off x="7223760" y="1554480"/>
            <a:ext cx="1691640" cy="1188720"/>
          </a:xfrm>
          <a:prstGeom prst="roundRect">
            <a:avLst/>
          </a:prstGeom>
          <a:solidFill>
            <a:srgbClr val="FFFFFF"/>
          </a:solidFill>
          <a:ln>
            <a:solidFill>
              <a:srgbClr val="D7DCD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TextBox 30"/>
          <p:cNvSpPr txBox="1"/>
          <p:nvPr/>
        </p:nvSpPr>
        <p:spPr>
          <a:xfrm>
            <a:off x="7388352" y="1755648"/>
            <a:ext cx="901209" cy="569387"/>
          </a:xfrm>
          <a:prstGeom prst="rect">
            <a:avLst/>
          </a:prstGeom>
          <a:noFill/>
        </p:spPr>
        <p:txBody>
          <a:bodyPr wrap="none">
            <a:spAutoFit/>
          </a:bodyPr>
          <a:lstStyle/>
          <a:p>
            <a:pPr>
              <a:defRPr sz="1300" b="1">
                <a:solidFill>
                  <a:srgbClr val="182C3C"/>
                </a:solidFill>
              </a:defRPr>
            </a:pPr>
            <a:r>
              <a:rPr dirty="0"/>
              <a:t>Project A</a:t>
            </a:r>
          </a:p>
          <a:p>
            <a:pPr>
              <a:defRPr sz="900">
                <a:solidFill>
                  <a:srgbClr val="647078"/>
                </a:solidFill>
              </a:defRPr>
            </a:pPr>
            <a:br>
              <a:rPr lang="en-US" dirty="0"/>
            </a:br>
            <a:r>
              <a:rPr dirty="0"/>
              <a:t>Status • Owner</a:t>
            </a:r>
          </a:p>
        </p:txBody>
      </p:sp>
      <p:sp>
        <p:nvSpPr>
          <p:cNvPr id="32" name="Rounded Rectangle 31"/>
          <p:cNvSpPr/>
          <p:nvPr/>
        </p:nvSpPr>
        <p:spPr>
          <a:xfrm>
            <a:off x="9189720" y="1554480"/>
            <a:ext cx="1691640" cy="1188720"/>
          </a:xfrm>
          <a:prstGeom prst="roundRect">
            <a:avLst/>
          </a:prstGeom>
          <a:solidFill>
            <a:srgbClr val="FFFFFF"/>
          </a:solidFill>
          <a:ln>
            <a:solidFill>
              <a:srgbClr val="D7DCD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TextBox 32"/>
          <p:cNvSpPr txBox="1"/>
          <p:nvPr/>
        </p:nvSpPr>
        <p:spPr>
          <a:xfrm>
            <a:off x="9354312" y="1755648"/>
            <a:ext cx="901209" cy="569387"/>
          </a:xfrm>
          <a:prstGeom prst="rect">
            <a:avLst/>
          </a:prstGeom>
          <a:noFill/>
        </p:spPr>
        <p:txBody>
          <a:bodyPr wrap="none">
            <a:spAutoFit/>
          </a:bodyPr>
          <a:lstStyle/>
          <a:p>
            <a:pPr>
              <a:defRPr sz="1300" b="1">
                <a:solidFill>
                  <a:srgbClr val="182C3C"/>
                </a:solidFill>
              </a:defRPr>
            </a:pPr>
            <a:r>
              <a:rPr dirty="0"/>
              <a:t>Project B</a:t>
            </a:r>
          </a:p>
          <a:p>
            <a:pPr>
              <a:defRPr sz="900">
                <a:solidFill>
                  <a:srgbClr val="647078"/>
                </a:solidFill>
              </a:defRPr>
            </a:pPr>
            <a:br>
              <a:rPr lang="en-US" dirty="0"/>
            </a:br>
            <a:r>
              <a:rPr dirty="0"/>
              <a:t>Status • Owner</a:t>
            </a:r>
          </a:p>
        </p:txBody>
      </p:sp>
      <p:sp>
        <p:nvSpPr>
          <p:cNvPr id="34" name="Rounded Rectangle 33"/>
          <p:cNvSpPr/>
          <p:nvPr/>
        </p:nvSpPr>
        <p:spPr>
          <a:xfrm>
            <a:off x="7223760" y="3063239"/>
            <a:ext cx="1691640" cy="1188720"/>
          </a:xfrm>
          <a:prstGeom prst="roundRect">
            <a:avLst/>
          </a:prstGeom>
          <a:solidFill>
            <a:srgbClr val="FFFFFF"/>
          </a:solidFill>
          <a:ln>
            <a:solidFill>
              <a:srgbClr val="D7DCD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5" name="TextBox 34"/>
          <p:cNvSpPr txBox="1"/>
          <p:nvPr/>
        </p:nvSpPr>
        <p:spPr>
          <a:xfrm>
            <a:off x="7388352" y="3264408"/>
            <a:ext cx="901209" cy="569387"/>
          </a:xfrm>
          <a:prstGeom prst="rect">
            <a:avLst/>
          </a:prstGeom>
          <a:noFill/>
        </p:spPr>
        <p:txBody>
          <a:bodyPr wrap="none">
            <a:spAutoFit/>
          </a:bodyPr>
          <a:lstStyle/>
          <a:p>
            <a:pPr>
              <a:defRPr sz="1300" b="1">
                <a:solidFill>
                  <a:srgbClr val="182C3C"/>
                </a:solidFill>
              </a:defRPr>
            </a:pPr>
            <a:r>
              <a:rPr dirty="0"/>
              <a:t>Project C</a:t>
            </a:r>
          </a:p>
          <a:p>
            <a:pPr>
              <a:defRPr sz="900">
                <a:solidFill>
                  <a:srgbClr val="647078"/>
                </a:solidFill>
              </a:defRPr>
            </a:pPr>
            <a:br>
              <a:rPr lang="en-US" dirty="0"/>
            </a:br>
            <a:r>
              <a:rPr dirty="0"/>
              <a:t>Status • Owner</a:t>
            </a:r>
          </a:p>
        </p:txBody>
      </p:sp>
      <p:sp>
        <p:nvSpPr>
          <p:cNvPr id="36" name="Rounded Rectangle 35"/>
          <p:cNvSpPr/>
          <p:nvPr/>
        </p:nvSpPr>
        <p:spPr>
          <a:xfrm>
            <a:off x="9189720" y="3063239"/>
            <a:ext cx="1691640" cy="1188720"/>
          </a:xfrm>
          <a:prstGeom prst="roundRect">
            <a:avLst/>
          </a:prstGeom>
          <a:solidFill>
            <a:srgbClr val="FFFFFF"/>
          </a:solidFill>
          <a:ln>
            <a:solidFill>
              <a:srgbClr val="D7DCD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7" name="TextBox 36"/>
          <p:cNvSpPr txBox="1"/>
          <p:nvPr/>
        </p:nvSpPr>
        <p:spPr>
          <a:xfrm>
            <a:off x="9354312" y="3264408"/>
            <a:ext cx="901209" cy="569387"/>
          </a:xfrm>
          <a:prstGeom prst="rect">
            <a:avLst/>
          </a:prstGeom>
          <a:noFill/>
        </p:spPr>
        <p:txBody>
          <a:bodyPr wrap="none">
            <a:spAutoFit/>
          </a:bodyPr>
          <a:lstStyle/>
          <a:p>
            <a:pPr>
              <a:defRPr sz="1300" b="1">
                <a:solidFill>
                  <a:srgbClr val="182C3C"/>
                </a:solidFill>
              </a:defRPr>
            </a:pPr>
            <a:r>
              <a:rPr dirty="0"/>
              <a:t>Project D</a:t>
            </a:r>
          </a:p>
          <a:p>
            <a:pPr>
              <a:defRPr sz="900">
                <a:solidFill>
                  <a:srgbClr val="647078"/>
                </a:solidFill>
              </a:defRPr>
            </a:pPr>
            <a:br>
              <a:rPr lang="en-US" dirty="0"/>
            </a:br>
            <a:r>
              <a:rPr dirty="0"/>
              <a:t>Status • Owner</a:t>
            </a:r>
          </a:p>
        </p:txBody>
      </p:sp>
      <p:sp>
        <p:nvSpPr>
          <p:cNvPr id="38" name="TextBox 37"/>
          <p:cNvSpPr txBox="1"/>
          <p:nvPr/>
        </p:nvSpPr>
        <p:spPr>
          <a:xfrm>
            <a:off x="1874519" y="5486400"/>
            <a:ext cx="8412480" cy="713016"/>
          </a:xfrm>
          <a:prstGeom prst="rect">
            <a:avLst/>
          </a:prstGeom>
          <a:noFill/>
        </p:spPr>
        <p:txBody>
          <a:bodyPr wrap="square" lIns="0" rIns="0">
            <a:spAutoFit/>
          </a:bodyPr>
          <a:lstStyle/>
          <a:p>
            <a:pPr>
              <a:spcAft>
                <a:spcPts val="1000"/>
              </a:spcAft>
              <a:defRPr sz="1600">
                <a:solidFill>
                  <a:srgbClr val="232D34"/>
                </a:solidFill>
              </a:defRPr>
            </a:pPr>
            <a:r>
              <a:rPr dirty="0"/>
              <a:t>•  Same list. Completely different experience.</a:t>
            </a:r>
          </a:p>
          <a:p>
            <a:pPr>
              <a:spcAft>
                <a:spcPts val="1000"/>
              </a:spcAft>
              <a:defRPr sz="1600">
                <a:solidFill>
                  <a:srgbClr val="232D34"/>
                </a:solidFill>
              </a:defRPr>
            </a:pPr>
            <a:r>
              <a:rPr dirty="0"/>
              <a:t>•  </a:t>
            </a:r>
            <a:r>
              <a:rPr lang="en-US" dirty="0"/>
              <a:t>Custom </a:t>
            </a:r>
            <a:r>
              <a:rPr dirty="0"/>
              <a:t>JSON </a:t>
            </a:r>
            <a:r>
              <a:rPr lang="en-US" dirty="0"/>
              <a:t>code </a:t>
            </a:r>
            <a:r>
              <a:rPr dirty="0"/>
              <a:t>can change rows, tiles, layout, command behavior, grouping, and more.</a:t>
            </a:r>
          </a:p>
        </p:txBody>
      </p:sp>
      <p:sp>
        <p:nvSpPr>
          <p:cNvPr id="39" name="Rectangle 38"/>
          <p:cNvSpPr/>
          <p:nvPr/>
        </p:nvSpPr>
        <p:spPr>
          <a:xfrm>
            <a:off x="502920" y="6528816"/>
            <a:ext cx="11155680" cy="13716"/>
          </a:xfrm>
          <a:prstGeom prst="rect">
            <a:avLst/>
          </a:prstGeom>
          <a:solidFill>
            <a:srgbClr val="DEEF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 name="TextBox 39"/>
          <p:cNvSpPr txBox="1"/>
          <p:nvPr/>
        </p:nvSpPr>
        <p:spPr>
          <a:xfrm>
            <a:off x="530352" y="6565392"/>
            <a:ext cx="7772400" cy="182880"/>
          </a:xfrm>
          <a:prstGeom prst="rect">
            <a:avLst/>
          </a:prstGeom>
          <a:noFill/>
        </p:spPr>
        <p:txBody>
          <a:bodyPr wrap="none">
            <a:spAutoFit/>
          </a:bodyPr>
          <a:lstStyle/>
          <a:p>
            <a:pPr>
              <a:defRPr sz="800">
                <a:solidFill>
                  <a:srgbClr val="647078"/>
                </a:solidFill>
              </a:defRPr>
            </a:pPr>
            <a:r>
              <a:t>SharePoint in Depth  •  No-Code SharePoint Magic</a:t>
            </a:r>
          </a:p>
        </p:txBody>
      </p:sp>
      <p:sp>
        <p:nvSpPr>
          <p:cNvPr id="41" name="TextBox 40"/>
          <p:cNvSpPr txBox="1"/>
          <p:nvPr/>
        </p:nvSpPr>
        <p:spPr>
          <a:xfrm>
            <a:off x="11064240" y="6565392"/>
            <a:ext cx="548640" cy="182880"/>
          </a:xfrm>
          <a:prstGeom prst="rect">
            <a:avLst/>
          </a:prstGeom>
          <a:noFill/>
        </p:spPr>
        <p:txBody>
          <a:bodyPr wrap="none">
            <a:spAutoFit/>
          </a:bodyPr>
          <a:lstStyle/>
          <a:p>
            <a:pPr algn="r">
              <a:defRPr sz="800">
                <a:solidFill>
                  <a:srgbClr val="647078"/>
                </a:solidFill>
              </a:defRPr>
            </a:pPr>
            <a:r>
              <a:t>11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12191695" cy="566928"/>
          </a:xfrm>
          <a:prstGeom prst="rect">
            <a:avLst/>
          </a:prstGeom>
          <a:solidFill>
            <a:srgbClr val="182C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02920" y="91440"/>
            <a:ext cx="9784080" cy="384048"/>
          </a:xfrm>
          <a:prstGeom prst="rect">
            <a:avLst/>
          </a:prstGeom>
          <a:noFill/>
        </p:spPr>
        <p:txBody>
          <a:bodyPr wrap="none">
            <a:spAutoFit/>
          </a:bodyPr>
          <a:lstStyle/>
          <a:p>
            <a:pPr>
              <a:defRPr sz="2500" b="1">
                <a:solidFill>
                  <a:srgbClr val="FFFFFF"/>
                </a:solidFill>
              </a:defRPr>
            </a:pPr>
            <a:r>
              <a:t>PnP View Samples: Business-Friendly Layouts</a:t>
            </a:r>
          </a:p>
        </p:txBody>
      </p:sp>
      <p:sp>
        <p:nvSpPr>
          <p:cNvPr id="5" name="TextBox 4"/>
          <p:cNvSpPr txBox="1"/>
          <p:nvPr/>
        </p:nvSpPr>
        <p:spPr>
          <a:xfrm>
            <a:off x="10058400" y="118872"/>
            <a:ext cx="1645920" cy="320040"/>
          </a:xfrm>
          <a:prstGeom prst="rect">
            <a:avLst/>
          </a:prstGeom>
          <a:noFill/>
        </p:spPr>
        <p:txBody>
          <a:bodyPr wrap="none">
            <a:spAutoFit/>
          </a:bodyPr>
          <a:lstStyle/>
          <a:p>
            <a:pPr algn="r">
              <a:defRPr sz="1000" b="1">
                <a:solidFill>
                  <a:srgbClr val="A0DCDC"/>
                </a:solidFill>
              </a:defRPr>
            </a:pPr>
            <a:r>
              <a:t>VIEWS</a:t>
            </a:r>
          </a:p>
        </p:txBody>
      </p:sp>
      <p:sp>
        <p:nvSpPr>
          <p:cNvPr id="6" name="Rounded Rectangle 5"/>
          <p:cNvSpPr/>
          <p:nvPr/>
        </p:nvSpPr>
        <p:spPr>
          <a:xfrm>
            <a:off x="594360" y="1051560"/>
            <a:ext cx="2743200" cy="2331720"/>
          </a:xfrm>
          <a:prstGeom prst="roundRect">
            <a:avLst/>
          </a:prstGeom>
          <a:solidFill>
            <a:srgbClr val="FFFFFF"/>
          </a:solidFill>
          <a:ln>
            <a:solidFill>
              <a:srgbClr val="D2DCD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ounded Rectangle 6"/>
          <p:cNvSpPr/>
          <p:nvPr/>
        </p:nvSpPr>
        <p:spPr>
          <a:xfrm>
            <a:off x="758952" y="1216151"/>
            <a:ext cx="2414016" cy="1399031"/>
          </a:xfrm>
          <a:prstGeom prst="roundRect">
            <a:avLst/>
          </a:prstGeom>
          <a:solidFill>
            <a:srgbClr val="F2F7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987552" y="1490472"/>
            <a:ext cx="545592" cy="822960"/>
          </a:xfrm>
          <a:prstGeom prst="rect">
            <a:avLst/>
          </a:prstGeom>
          <a:solidFill>
            <a:srgbClr val="FFF5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1594104" y="1490472"/>
            <a:ext cx="545592" cy="822960"/>
          </a:xfrm>
          <a:prstGeom prst="rect">
            <a:avLst/>
          </a:prstGeom>
          <a:solidFill>
            <a:srgbClr val="DCF0F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2200656" y="1490472"/>
            <a:ext cx="545592" cy="822960"/>
          </a:xfrm>
          <a:prstGeom prst="rect">
            <a:avLst/>
          </a:prstGeom>
          <a:solidFill>
            <a:srgbClr val="E6F5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777240" y="2724911"/>
            <a:ext cx="2377440" cy="475488"/>
          </a:xfrm>
          <a:prstGeom prst="rect">
            <a:avLst/>
          </a:prstGeom>
          <a:noFill/>
        </p:spPr>
        <p:txBody>
          <a:bodyPr wrap="none">
            <a:spAutoFit/>
          </a:bodyPr>
          <a:lstStyle/>
          <a:p>
            <a:pPr>
              <a:defRPr sz="1500" b="1">
                <a:solidFill>
                  <a:srgbClr val="182C3C"/>
                </a:solidFill>
              </a:defRPr>
            </a:pPr>
            <a:r>
              <a:t>Bulletin Board</a:t>
            </a:r>
          </a:p>
          <a:p>
            <a:pPr>
              <a:defRPr sz="900">
                <a:solidFill>
                  <a:srgbClr val="647078"/>
                </a:solidFill>
              </a:defRPr>
            </a:pPr>
            <a:r>
              <a:t>Turn list items into announcement-style notes</a:t>
            </a:r>
          </a:p>
        </p:txBody>
      </p:sp>
      <p:sp>
        <p:nvSpPr>
          <p:cNvPr id="12" name="Rounded Rectangle 11"/>
          <p:cNvSpPr/>
          <p:nvPr/>
        </p:nvSpPr>
        <p:spPr>
          <a:xfrm>
            <a:off x="3520440" y="1051560"/>
            <a:ext cx="2743200" cy="2331720"/>
          </a:xfrm>
          <a:prstGeom prst="roundRect">
            <a:avLst/>
          </a:prstGeom>
          <a:solidFill>
            <a:srgbClr val="FFFFFF"/>
          </a:solidFill>
          <a:ln>
            <a:solidFill>
              <a:srgbClr val="D2DCD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ounded Rectangle 12"/>
          <p:cNvSpPr/>
          <p:nvPr/>
        </p:nvSpPr>
        <p:spPr>
          <a:xfrm>
            <a:off x="3685032" y="1216151"/>
            <a:ext cx="2414016" cy="1399031"/>
          </a:xfrm>
          <a:prstGeom prst="roundRect">
            <a:avLst/>
          </a:prstGeom>
          <a:solidFill>
            <a:srgbClr val="F2F7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ounded Rectangle 13"/>
          <p:cNvSpPr/>
          <p:nvPr/>
        </p:nvSpPr>
        <p:spPr>
          <a:xfrm>
            <a:off x="3849624" y="1444751"/>
            <a:ext cx="585216" cy="914400"/>
          </a:xfrm>
          <a:prstGeom prst="roundRect">
            <a:avLst/>
          </a:prstGeom>
          <a:solidFill>
            <a:srgbClr val="FFFFFF"/>
          </a:solidFill>
          <a:ln>
            <a:solidFill>
              <a:srgbClr val="D7DCD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Oval 14"/>
          <p:cNvSpPr/>
          <p:nvPr/>
        </p:nvSpPr>
        <p:spPr>
          <a:xfrm>
            <a:off x="3977640" y="1563624"/>
            <a:ext cx="320040" cy="320040"/>
          </a:xfrm>
          <a:prstGeom prst="ellipse">
            <a:avLst/>
          </a:prstGeom>
          <a:solidFill>
            <a:srgbClr val="009CA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ounded Rectangle 15"/>
          <p:cNvSpPr/>
          <p:nvPr/>
        </p:nvSpPr>
        <p:spPr>
          <a:xfrm>
            <a:off x="4486656" y="1444751"/>
            <a:ext cx="585216" cy="914400"/>
          </a:xfrm>
          <a:prstGeom prst="roundRect">
            <a:avLst/>
          </a:prstGeom>
          <a:solidFill>
            <a:srgbClr val="FFFFFF"/>
          </a:solidFill>
          <a:ln>
            <a:solidFill>
              <a:srgbClr val="D7DCD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Oval 16"/>
          <p:cNvSpPr/>
          <p:nvPr/>
        </p:nvSpPr>
        <p:spPr>
          <a:xfrm>
            <a:off x="4614672" y="1563624"/>
            <a:ext cx="320040" cy="320040"/>
          </a:xfrm>
          <a:prstGeom prst="ellipse">
            <a:avLst/>
          </a:prstGeom>
          <a:solidFill>
            <a:srgbClr val="009CA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ounded Rectangle 17"/>
          <p:cNvSpPr/>
          <p:nvPr/>
        </p:nvSpPr>
        <p:spPr>
          <a:xfrm>
            <a:off x="5123688" y="1444751"/>
            <a:ext cx="585216" cy="914400"/>
          </a:xfrm>
          <a:prstGeom prst="roundRect">
            <a:avLst/>
          </a:prstGeom>
          <a:solidFill>
            <a:srgbClr val="FFFFFF"/>
          </a:solidFill>
          <a:ln>
            <a:solidFill>
              <a:srgbClr val="D7DCD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Oval 18"/>
          <p:cNvSpPr/>
          <p:nvPr/>
        </p:nvSpPr>
        <p:spPr>
          <a:xfrm>
            <a:off x="5251704" y="1563624"/>
            <a:ext cx="320040" cy="320040"/>
          </a:xfrm>
          <a:prstGeom prst="ellipse">
            <a:avLst/>
          </a:prstGeom>
          <a:solidFill>
            <a:srgbClr val="009CA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3703320" y="2724911"/>
            <a:ext cx="2377440" cy="475488"/>
          </a:xfrm>
          <a:prstGeom prst="rect">
            <a:avLst/>
          </a:prstGeom>
          <a:noFill/>
        </p:spPr>
        <p:txBody>
          <a:bodyPr wrap="none">
            <a:spAutoFit/>
          </a:bodyPr>
          <a:lstStyle/>
          <a:p>
            <a:pPr>
              <a:defRPr sz="1500" b="1">
                <a:solidFill>
                  <a:srgbClr val="182C3C"/>
                </a:solidFill>
              </a:defRPr>
            </a:pPr>
            <a:r>
              <a:t>Contact Cards</a:t>
            </a:r>
          </a:p>
          <a:p>
            <a:pPr>
              <a:defRPr sz="900">
                <a:solidFill>
                  <a:srgbClr val="647078"/>
                </a:solidFill>
              </a:defRPr>
            </a:pPr>
            <a:r>
              <a:t>Make people information scannable and visual</a:t>
            </a:r>
          </a:p>
        </p:txBody>
      </p:sp>
      <p:sp>
        <p:nvSpPr>
          <p:cNvPr id="21" name="Rounded Rectangle 20"/>
          <p:cNvSpPr/>
          <p:nvPr/>
        </p:nvSpPr>
        <p:spPr>
          <a:xfrm>
            <a:off x="6446520" y="1051560"/>
            <a:ext cx="2743200" cy="2331720"/>
          </a:xfrm>
          <a:prstGeom prst="roundRect">
            <a:avLst/>
          </a:prstGeom>
          <a:solidFill>
            <a:srgbClr val="FFFFFF"/>
          </a:solidFill>
          <a:ln>
            <a:solidFill>
              <a:srgbClr val="D2DCD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Rounded Rectangle 21"/>
          <p:cNvSpPr/>
          <p:nvPr/>
        </p:nvSpPr>
        <p:spPr>
          <a:xfrm>
            <a:off x="6611112" y="1216151"/>
            <a:ext cx="2414016" cy="1399031"/>
          </a:xfrm>
          <a:prstGeom prst="roundRect">
            <a:avLst/>
          </a:prstGeom>
          <a:solidFill>
            <a:srgbClr val="F2F7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Rectangle 22"/>
          <p:cNvSpPr/>
          <p:nvPr/>
        </p:nvSpPr>
        <p:spPr>
          <a:xfrm>
            <a:off x="6976872" y="2039112"/>
            <a:ext cx="274320" cy="320040"/>
          </a:xfrm>
          <a:prstGeom prst="rect">
            <a:avLst/>
          </a:prstGeom>
          <a:solidFill>
            <a:srgbClr val="03787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Rectangle 23"/>
          <p:cNvSpPr/>
          <p:nvPr/>
        </p:nvSpPr>
        <p:spPr>
          <a:xfrm>
            <a:off x="7415783" y="1719072"/>
            <a:ext cx="274320" cy="640080"/>
          </a:xfrm>
          <a:prstGeom prst="rect">
            <a:avLst/>
          </a:prstGeom>
          <a:solidFill>
            <a:srgbClr val="03787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Rectangle 24"/>
          <p:cNvSpPr/>
          <p:nvPr/>
        </p:nvSpPr>
        <p:spPr>
          <a:xfrm>
            <a:off x="7854696" y="1444752"/>
            <a:ext cx="274320" cy="914400"/>
          </a:xfrm>
          <a:prstGeom prst="rect">
            <a:avLst/>
          </a:prstGeom>
          <a:solidFill>
            <a:srgbClr val="03787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Rectangle 25"/>
          <p:cNvSpPr/>
          <p:nvPr/>
        </p:nvSpPr>
        <p:spPr>
          <a:xfrm>
            <a:off x="8293608" y="1856232"/>
            <a:ext cx="274320" cy="502920"/>
          </a:xfrm>
          <a:prstGeom prst="rect">
            <a:avLst/>
          </a:prstGeom>
          <a:solidFill>
            <a:srgbClr val="D9A4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TextBox 26"/>
          <p:cNvSpPr txBox="1"/>
          <p:nvPr/>
        </p:nvSpPr>
        <p:spPr>
          <a:xfrm>
            <a:off x="6629400" y="2724911"/>
            <a:ext cx="2377440" cy="475488"/>
          </a:xfrm>
          <a:prstGeom prst="rect">
            <a:avLst/>
          </a:prstGeom>
          <a:noFill/>
        </p:spPr>
        <p:txBody>
          <a:bodyPr wrap="none">
            <a:spAutoFit/>
          </a:bodyPr>
          <a:lstStyle/>
          <a:p>
            <a:pPr>
              <a:defRPr sz="1500" b="1">
                <a:solidFill>
                  <a:srgbClr val="182C3C"/>
                </a:solidFill>
              </a:defRPr>
            </a:pPr>
            <a:r>
              <a:t>Custom Charts</a:t>
            </a:r>
          </a:p>
          <a:p>
            <a:pPr>
              <a:defRPr sz="900">
                <a:solidFill>
                  <a:srgbClr val="647078"/>
                </a:solidFill>
              </a:defRPr>
            </a:pPr>
            <a:r>
              <a:t>Use list data to create visual summaries</a:t>
            </a:r>
          </a:p>
        </p:txBody>
      </p:sp>
      <p:sp>
        <p:nvSpPr>
          <p:cNvPr id="28" name="Rounded Rectangle 27"/>
          <p:cNvSpPr/>
          <p:nvPr/>
        </p:nvSpPr>
        <p:spPr>
          <a:xfrm>
            <a:off x="9372600" y="1051560"/>
            <a:ext cx="2240280" cy="2331720"/>
          </a:xfrm>
          <a:prstGeom prst="roundRect">
            <a:avLst/>
          </a:prstGeom>
          <a:solidFill>
            <a:srgbClr val="FFFFFF"/>
          </a:solidFill>
          <a:ln>
            <a:solidFill>
              <a:srgbClr val="D2DCD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Rounded Rectangle 28"/>
          <p:cNvSpPr/>
          <p:nvPr/>
        </p:nvSpPr>
        <p:spPr>
          <a:xfrm>
            <a:off x="9537192" y="1216151"/>
            <a:ext cx="1911096" cy="1399031"/>
          </a:xfrm>
          <a:prstGeom prst="roundRect">
            <a:avLst/>
          </a:prstGeom>
          <a:solidFill>
            <a:srgbClr val="F2F7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Oval 29"/>
          <p:cNvSpPr/>
          <p:nvPr/>
        </p:nvSpPr>
        <p:spPr>
          <a:xfrm>
            <a:off x="9902952" y="1719072"/>
            <a:ext cx="347472" cy="347472"/>
          </a:xfrm>
          <a:prstGeom prst="ellipse">
            <a:avLst/>
          </a:prstGeom>
          <a:solidFill>
            <a:srgbClr val="28966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Rectangle 30"/>
          <p:cNvSpPr/>
          <p:nvPr/>
        </p:nvSpPr>
        <p:spPr>
          <a:xfrm>
            <a:off x="10250424" y="1874519"/>
            <a:ext cx="0" cy="36576"/>
          </a:xfrm>
          <a:prstGeom prst="rect">
            <a:avLst/>
          </a:prstGeom>
          <a:solidFill>
            <a:srgbClr val="B4C3C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Oval 31"/>
          <p:cNvSpPr/>
          <p:nvPr/>
        </p:nvSpPr>
        <p:spPr>
          <a:xfrm>
            <a:off x="10197846" y="1719072"/>
            <a:ext cx="347472" cy="347472"/>
          </a:xfrm>
          <a:prstGeom prst="ellipse">
            <a:avLst/>
          </a:prstGeom>
          <a:solidFill>
            <a:srgbClr val="28966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Rectangle 32"/>
          <p:cNvSpPr/>
          <p:nvPr/>
        </p:nvSpPr>
        <p:spPr>
          <a:xfrm>
            <a:off x="10545318" y="1874519"/>
            <a:ext cx="0" cy="36576"/>
          </a:xfrm>
          <a:prstGeom prst="rect">
            <a:avLst/>
          </a:prstGeom>
          <a:solidFill>
            <a:srgbClr val="B4C3C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 name="Oval 33"/>
          <p:cNvSpPr/>
          <p:nvPr/>
        </p:nvSpPr>
        <p:spPr>
          <a:xfrm>
            <a:off x="10492740" y="1719072"/>
            <a:ext cx="347472" cy="347472"/>
          </a:xfrm>
          <a:prstGeom prst="ellipse">
            <a:avLst/>
          </a:prstGeom>
          <a:solidFill>
            <a:srgbClr val="CDD7D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5" name="Rectangle 34"/>
          <p:cNvSpPr/>
          <p:nvPr/>
        </p:nvSpPr>
        <p:spPr>
          <a:xfrm>
            <a:off x="10840212" y="1874519"/>
            <a:ext cx="0" cy="36576"/>
          </a:xfrm>
          <a:prstGeom prst="rect">
            <a:avLst/>
          </a:prstGeom>
          <a:solidFill>
            <a:srgbClr val="B4C3C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6" name="Oval 35"/>
          <p:cNvSpPr/>
          <p:nvPr/>
        </p:nvSpPr>
        <p:spPr>
          <a:xfrm>
            <a:off x="10787634" y="1719072"/>
            <a:ext cx="347472" cy="347472"/>
          </a:xfrm>
          <a:prstGeom prst="ellipse">
            <a:avLst/>
          </a:prstGeom>
          <a:solidFill>
            <a:srgbClr val="CDD7D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7" name="TextBox 36"/>
          <p:cNvSpPr txBox="1"/>
          <p:nvPr/>
        </p:nvSpPr>
        <p:spPr>
          <a:xfrm>
            <a:off x="9555480" y="2724911"/>
            <a:ext cx="1957587" cy="461665"/>
          </a:xfrm>
          <a:prstGeom prst="rect">
            <a:avLst/>
          </a:prstGeom>
          <a:noFill/>
        </p:spPr>
        <p:txBody>
          <a:bodyPr wrap="none">
            <a:spAutoFit/>
          </a:bodyPr>
          <a:lstStyle/>
          <a:p>
            <a:pPr>
              <a:defRPr sz="1500" b="1">
                <a:solidFill>
                  <a:srgbClr val="182C3C"/>
                </a:solidFill>
              </a:defRPr>
            </a:pPr>
            <a:r>
              <a:rPr dirty="0"/>
              <a:t>Employee Onboarding</a:t>
            </a:r>
          </a:p>
          <a:p>
            <a:pPr>
              <a:defRPr sz="900">
                <a:solidFill>
                  <a:srgbClr val="647078"/>
                </a:solidFill>
              </a:defRPr>
            </a:pPr>
            <a:r>
              <a:rPr dirty="0"/>
              <a:t>Process stages as a guided experience</a:t>
            </a:r>
          </a:p>
        </p:txBody>
      </p:sp>
      <p:sp>
        <p:nvSpPr>
          <p:cNvPr id="38" name="TextBox 37"/>
          <p:cNvSpPr txBox="1"/>
          <p:nvPr/>
        </p:nvSpPr>
        <p:spPr>
          <a:xfrm>
            <a:off x="960120" y="3977639"/>
            <a:ext cx="10241280" cy="743793"/>
          </a:xfrm>
          <a:prstGeom prst="rect">
            <a:avLst/>
          </a:prstGeom>
          <a:noFill/>
        </p:spPr>
        <p:txBody>
          <a:bodyPr wrap="square" lIns="0" rIns="0">
            <a:spAutoFit/>
          </a:bodyPr>
          <a:lstStyle/>
          <a:p>
            <a:pPr>
              <a:spcAft>
                <a:spcPts val="1000"/>
              </a:spcAft>
              <a:defRPr sz="1700">
                <a:solidFill>
                  <a:srgbClr val="232D34"/>
                </a:solidFill>
              </a:defRPr>
            </a:pPr>
            <a:r>
              <a:rPr lang="en-US" b="1" dirty="0"/>
              <a:t>Key Takeaway</a:t>
            </a:r>
            <a:endParaRPr b="1" dirty="0"/>
          </a:p>
          <a:p>
            <a:pPr>
              <a:spcAft>
                <a:spcPts val="1000"/>
              </a:spcAft>
              <a:defRPr sz="1700">
                <a:solidFill>
                  <a:srgbClr val="232D34"/>
                </a:solidFill>
              </a:defRPr>
            </a:pPr>
            <a:r>
              <a:rPr dirty="0"/>
              <a:t>Lists can become purpose-built experiences without SPFx or Power Apps</a:t>
            </a:r>
            <a:r>
              <a:rPr lang="en-US" dirty="0"/>
              <a:t>.</a:t>
            </a:r>
            <a:endParaRPr dirty="0"/>
          </a:p>
        </p:txBody>
      </p:sp>
      <p:sp>
        <p:nvSpPr>
          <p:cNvPr id="40" name="Rectangle 39"/>
          <p:cNvSpPr/>
          <p:nvPr/>
        </p:nvSpPr>
        <p:spPr>
          <a:xfrm>
            <a:off x="502920" y="6528816"/>
            <a:ext cx="11155680" cy="13716"/>
          </a:xfrm>
          <a:prstGeom prst="rect">
            <a:avLst/>
          </a:prstGeom>
          <a:solidFill>
            <a:srgbClr val="DEEF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1" name="TextBox 40"/>
          <p:cNvSpPr txBox="1"/>
          <p:nvPr/>
        </p:nvSpPr>
        <p:spPr>
          <a:xfrm>
            <a:off x="530352" y="6565392"/>
            <a:ext cx="7772400" cy="182880"/>
          </a:xfrm>
          <a:prstGeom prst="rect">
            <a:avLst/>
          </a:prstGeom>
          <a:noFill/>
        </p:spPr>
        <p:txBody>
          <a:bodyPr wrap="none">
            <a:spAutoFit/>
          </a:bodyPr>
          <a:lstStyle/>
          <a:p>
            <a:pPr>
              <a:defRPr sz="800">
                <a:solidFill>
                  <a:srgbClr val="647078"/>
                </a:solidFill>
              </a:defRPr>
            </a:pPr>
            <a:r>
              <a:t>SharePoint in Depth  •  No-Code SharePoint Magic</a:t>
            </a:r>
          </a:p>
        </p:txBody>
      </p:sp>
      <p:sp>
        <p:nvSpPr>
          <p:cNvPr id="42" name="TextBox 41"/>
          <p:cNvSpPr txBox="1"/>
          <p:nvPr/>
        </p:nvSpPr>
        <p:spPr>
          <a:xfrm>
            <a:off x="11064240" y="6565392"/>
            <a:ext cx="548640" cy="182880"/>
          </a:xfrm>
          <a:prstGeom prst="rect">
            <a:avLst/>
          </a:prstGeom>
          <a:noFill/>
        </p:spPr>
        <p:txBody>
          <a:bodyPr wrap="none">
            <a:spAutoFit/>
          </a:bodyPr>
          <a:lstStyle/>
          <a:p>
            <a:pPr algn="r">
              <a:defRPr sz="800">
                <a:solidFill>
                  <a:srgbClr val="647078"/>
                </a:solidFill>
              </a:defRPr>
            </a:pPr>
            <a:r>
              <a:t>12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182C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822960" y="822960"/>
            <a:ext cx="6583680" cy="1005840"/>
          </a:xfrm>
          <a:prstGeom prst="rect">
            <a:avLst/>
          </a:prstGeom>
          <a:noFill/>
        </p:spPr>
        <p:txBody>
          <a:bodyPr wrap="none">
            <a:spAutoFit/>
          </a:bodyPr>
          <a:lstStyle/>
          <a:p>
            <a:pPr>
              <a:defRPr sz="3600" b="1">
                <a:solidFill>
                  <a:srgbClr val="FFFFFF"/>
                </a:solidFill>
              </a:defRPr>
            </a:pPr>
            <a:r>
              <a:t>Take the Magic With You</a:t>
            </a:r>
          </a:p>
          <a:p>
            <a:pPr>
              <a:defRPr sz="2200">
                <a:solidFill>
                  <a:srgbClr val="AAE1E1"/>
                </a:solidFill>
              </a:defRPr>
            </a:pPr>
            <a:r>
              <a:t>PnP List Formatting Samples</a:t>
            </a:r>
          </a:p>
        </p:txBody>
      </p:sp>
      <p:pic>
        <p:nvPicPr>
          <p:cNvPr id="4" name="Picture 3" descr="pnp_list_formatting_qr.png"/>
          <p:cNvPicPr>
            <a:picLocks noChangeAspect="1"/>
          </p:cNvPicPr>
          <p:nvPr/>
        </p:nvPicPr>
        <p:blipFill>
          <a:blip r:embed="rId2"/>
          <a:stretch>
            <a:fillRect/>
          </a:stretch>
        </p:blipFill>
        <p:spPr>
          <a:xfrm>
            <a:off x="7909560" y="1051560"/>
            <a:ext cx="3154680" cy="3154680"/>
          </a:xfrm>
          <a:prstGeom prst="rect">
            <a:avLst/>
          </a:prstGeom>
        </p:spPr>
      </p:pic>
      <p:sp>
        <p:nvSpPr>
          <p:cNvPr id="5" name="TextBox 4"/>
          <p:cNvSpPr txBox="1"/>
          <p:nvPr/>
        </p:nvSpPr>
        <p:spPr>
          <a:xfrm>
            <a:off x="868680" y="2240280"/>
            <a:ext cx="6035040" cy="1828800"/>
          </a:xfrm>
          <a:prstGeom prst="rect">
            <a:avLst/>
          </a:prstGeom>
          <a:noFill/>
        </p:spPr>
        <p:txBody>
          <a:bodyPr wrap="none">
            <a:spAutoFit/>
          </a:bodyPr>
          <a:lstStyle/>
          <a:p>
            <a:pPr>
              <a:defRPr sz="2000">
                <a:solidFill>
                  <a:srgbClr val="FFFFFF"/>
                </a:solidFill>
              </a:defRPr>
            </a:pPr>
            <a:r>
              <a:t>Scan the QR code or open the repository to explore:</a:t>
            </a:r>
            <a:br/>
            <a:br/>
            <a:r>
              <a:t>• Column samples</a:t>
            </a:r>
            <a:br/>
            <a:r>
              <a:t>• Form samples</a:t>
            </a:r>
            <a:br/>
            <a:r>
              <a:t>• View samples</a:t>
            </a:r>
          </a:p>
        </p:txBody>
      </p:sp>
      <p:sp>
        <p:nvSpPr>
          <p:cNvPr id="6" name="Rounded Rectangle 5">
            <a:hlinkClick r:id="rId3"/>
          </p:cNvPr>
          <p:cNvSpPr/>
          <p:nvPr/>
        </p:nvSpPr>
        <p:spPr>
          <a:xfrm>
            <a:off x="8046720" y="4617720"/>
            <a:ext cx="2880360" cy="502920"/>
          </a:xfrm>
          <a:prstGeom prst="roundRect">
            <a:avLst/>
          </a:prstGeom>
          <a:solidFill>
            <a:srgbClr val="03787C"/>
          </a:solidFill>
          <a:ln>
            <a:solidFill>
              <a:srgbClr val="03787C"/>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FFFFFF"/>
                </a:solidFill>
              </a:defRPr>
            </a:pPr>
            <a:r>
              <a:t>Open GitHub Repository</a:t>
            </a:r>
          </a:p>
        </p:txBody>
      </p:sp>
      <p:sp>
        <p:nvSpPr>
          <p:cNvPr id="7" name="TextBox 6"/>
          <p:cNvSpPr txBox="1"/>
          <p:nvPr/>
        </p:nvSpPr>
        <p:spPr>
          <a:xfrm>
            <a:off x="868680" y="5806440"/>
            <a:ext cx="4031040" cy="338554"/>
          </a:xfrm>
          <a:prstGeom prst="rect">
            <a:avLst/>
          </a:prstGeom>
          <a:noFill/>
        </p:spPr>
        <p:txBody>
          <a:bodyPr wrap="none">
            <a:spAutoFit/>
          </a:bodyPr>
          <a:lstStyle/>
          <a:p>
            <a:pPr>
              <a:defRPr sz="1600">
                <a:solidFill>
                  <a:srgbClr val="AAE1E1"/>
                </a:solidFill>
              </a:defRPr>
            </a:pPr>
            <a:r>
              <a:rPr dirty="0"/>
              <a:t>Questions?  •  </a:t>
            </a:r>
            <a:r>
              <a:rPr lang="en-US" dirty="0"/>
              <a:t>doug.spicer@dansolutions</a:t>
            </a:r>
            <a:r>
              <a:rPr dirty="0"/>
              <a:t>.com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https://www.collabsummit.org/</a:t>
            </a:r>
            <a:endParaRPr/>
          </a:p>
        </p:txBody>
      </p:sp>
      <p:sp>
        <p:nvSpPr>
          <p:cNvPr id="3" name="Rectangle 2"/>
          <p:cNvSpPr/>
          <p:nvPr/>
        </p:nvSpPr>
        <p:spPr>
          <a:xfrm>
            <a:off x="0" y="0"/>
            <a:ext cx="12191695" cy="566928"/>
          </a:xfrm>
          <a:prstGeom prst="rect">
            <a:avLst/>
          </a:prstGeom>
          <a:solidFill>
            <a:srgbClr val="182C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02920" y="91440"/>
            <a:ext cx="4640822" cy="477054"/>
          </a:xfrm>
          <a:prstGeom prst="rect">
            <a:avLst/>
          </a:prstGeom>
          <a:noFill/>
        </p:spPr>
        <p:txBody>
          <a:bodyPr wrap="none">
            <a:spAutoFit/>
          </a:bodyPr>
          <a:lstStyle/>
          <a:p>
            <a:pPr>
              <a:defRPr sz="2500" b="1">
                <a:solidFill>
                  <a:srgbClr val="FFFFFF"/>
                </a:solidFill>
              </a:defRPr>
            </a:pPr>
            <a:r>
              <a:rPr lang="en-US" dirty="0"/>
              <a:t>Upcoming SharePoint Conference</a:t>
            </a:r>
            <a:endParaRPr dirty="0"/>
          </a:p>
        </p:txBody>
      </p:sp>
      <p:sp>
        <p:nvSpPr>
          <p:cNvPr id="5" name="TextBox 4"/>
          <p:cNvSpPr txBox="1"/>
          <p:nvPr/>
        </p:nvSpPr>
        <p:spPr>
          <a:xfrm>
            <a:off x="10058400" y="118872"/>
            <a:ext cx="1645920" cy="320040"/>
          </a:xfrm>
          <a:prstGeom prst="rect">
            <a:avLst/>
          </a:prstGeom>
          <a:noFill/>
        </p:spPr>
        <p:txBody>
          <a:bodyPr wrap="none">
            <a:spAutoFit/>
          </a:bodyPr>
          <a:lstStyle/>
          <a:p>
            <a:pPr algn="r">
              <a:defRPr sz="1000" b="1">
                <a:solidFill>
                  <a:srgbClr val="A0DCDC"/>
                </a:solidFill>
              </a:defRPr>
            </a:pPr>
            <a:r>
              <a:t>INTRO</a:t>
            </a:r>
          </a:p>
        </p:txBody>
      </p:sp>
      <p:sp>
        <p:nvSpPr>
          <p:cNvPr id="7" name="TextBox 6"/>
          <p:cNvSpPr txBox="1"/>
          <p:nvPr/>
        </p:nvSpPr>
        <p:spPr>
          <a:xfrm>
            <a:off x="4542816" y="1188720"/>
            <a:ext cx="6702357" cy="2077492"/>
          </a:xfrm>
          <a:prstGeom prst="rect">
            <a:avLst/>
          </a:prstGeom>
          <a:noFill/>
        </p:spPr>
        <p:txBody>
          <a:bodyPr wrap="square" lIns="0" rIns="0">
            <a:spAutoFit/>
          </a:bodyPr>
          <a:lstStyle/>
          <a:p>
            <a:pPr>
              <a:spcAft>
                <a:spcPts val="1000"/>
              </a:spcAft>
              <a:defRPr sz="1800">
                <a:solidFill>
                  <a:srgbClr val="232D34"/>
                </a:solidFill>
              </a:defRPr>
            </a:pPr>
            <a:r>
              <a:rPr lang="en-US" dirty="0"/>
              <a:t>SharePoint-a-</a:t>
            </a:r>
            <a:r>
              <a:rPr lang="en-US" dirty="0" err="1"/>
              <a:t>Looza</a:t>
            </a:r>
            <a:r>
              <a:rPr lang="en-US" dirty="0"/>
              <a:t> became the…</a:t>
            </a:r>
          </a:p>
          <a:p>
            <a:pPr>
              <a:spcAft>
                <a:spcPts val="1000"/>
              </a:spcAft>
              <a:defRPr sz="1800">
                <a:solidFill>
                  <a:srgbClr val="232D34"/>
                </a:solidFill>
              </a:defRPr>
            </a:pPr>
            <a:r>
              <a:rPr lang="en-US" sz="3200" dirty="0">
                <a:solidFill>
                  <a:schemeClr val="accent6">
                    <a:lumMod val="75000"/>
                  </a:schemeClr>
                </a:solidFill>
              </a:rPr>
              <a:t>North American Collaboration Summit</a:t>
            </a:r>
            <a:br>
              <a:rPr lang="en-US" dirty="0"/>
            </a:br>
            <a:endParaRPr dirty="0"/>
          </a:p>
          <a:p>
            <a:pPr algn="ctr">
              <a:spcAft>
                <a:spcPts val="1000"/>
              </a:spcAft>
              <a:defRPr sz="1800">
                <a:solidFill>
                  <a:srgbClr val="232D34"/>
                </a:solidFill>
              </a:defRPr>
            </a:pPr>
            <a:r>
              <a:rPr lang="en-US" dirty="0"/>
              <a:t>Held in Branson, Missouri</a:t>
            </a:r>
          </a:p>
          <a:p>
            <a:pPr algn="ctr">
              <a:spcAft>
                <a:spcPts val="1000"/>
              </a:spcAft>
              <a:defRPr sz="1800">
                <a:solidFill>
                  <a:srgbClr val="232D34"/>
                </a:solidFill>
              </a:defRPr>
            </a:pPr>
            <a:r>
              <a:rPr lang="en-US" b="1" dirty="0"/>
              <a:t>Oct 4-6, 2026</a:t>
            </a:r>
          </a:p>
        </p:txBody>
      </p:sp>
      <p:sp>
        <p:nvSpPr>
          <p:cNvPr id="11" name="Rectangle 10"/>
          <p:cNvSpPr/>
          <p:nvPr/>
        </p:nvSpPr>
        <p:spPr>
          <a:xfrm>
            <a:off x="502920" y="6528816"/>
            <a:ext cx="11155680" cy="13716"/>
          </a:xfrm>
          <a:prstGeom prst="rect">
            <a:avLst/>
          </a:prstGeom>
          <a:solidFill>
            <a:srgbClr val="DEEF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530352" y="6565392"/>
            <a:ext cx="7772400" cy="182880"/>
          </a:xfrm>
          <a:prstGeom prst="rect">
            <a:avLst/>
          </a:prstGeom>
          <a:noFill/>
        </p:spPr>
        <p:txBody>
          <a:bodyPr wrap="none">
            <a:spAutoFit/>
          </a:bodyPr>
          <a:lstStyle/>
          <a:p>
            <a:pPr>
              <a:defRPr sz="800">
                <a:solidFill>
                  <a:srgbClr val="647078"/>
                </a:solidFill>
              </a:defRPr>
            </a:pPr>
            <a:r>
              <a:t>SharePoint in Depth  •  No-Code SharePoint Magic</a:t>
            </a:r>
          </a:p>
        </p:txBody>
      </p:sp>
      <p:sp>
        <p:nvSpPr>
          <p:cNvPr id="13" name="TextBox 12"/>
          <p:cNvSpPr txBox="1"/>
          <p:nvPr/>
        </p:nvSpPr>
        <p:spPr>
          <a:xfrm>
            <a:off x="11064240" y="6565392"/>
            <a:ext cx="548640" cy="182880"/>
          </a:xfrm>
          <a:prstGeom prst="rect">
            <a:avLst/>
          </a:prstGeom>
          <a:noFill/>
        </p:spPr>
        <p:txBody>
          <a:bodyPr wrap="none">
            <a:spAutoFit/>
          </a:bodyPr>
          <a:lstStyle/>
          <a:p>
            <a:pPr algn="r">
              <a:defRPr sz="800">
                <a:solidFill>
                  <a:srgbClr val="647078"/>
                </a:solidFill>
              </a:defRPr>
            </a:pPr>
            <a:r>
              <a:t>2</a:t>
            </a:r>
          </a:p>
        </p:txBody>
      </p:sp>
      <p:pic>
        <p:nvPicPr>
          <p:cNvPr id="6" name="Picture 5" descr="North American Cloud &amp; Collaboration Summit">
            <a:extLst>
              <a:ext uri="{FF2B5EF4-FFF2-40B4-BE49-F238E27FC236}">
                <a16:creationId xmlns:a16="http://schemas.microsoft.com/office/drawing/2014/main" id="{D534190D-DAD4-21CD-B032-083490B29442}"/>
              </a:ext>
            </a:extLst>
          </p:cNvPr>
          <p:cNvPicPr>
            <a:picLocks noChangeAspect="1"/>
          </p:cNvPicPr>
          <p:nvPr/>
        </p:nvPicPr>
        <p:blipFill>
          <a:blip r:embed="rId2"/>
          <a:stretch>
            <a:fillRect/>
          </a:stretch>
        </p:blipFill>
        <p:spPr>
          <a:xfrm>
            <a:off x="231130" y="-504765"/>
            <a:ext cx="3898940" cy="3637071"/>
          </a:xfrm>
          <a:prstGeom prst="rect">
            <a:avLst/>
          </a:prstGeom>
        </p:spPr>
      </p:pic>
      <p:sp>
        <p:nvSpPr>
          <p:cNvPr id="10" name="TextBox 9">
            <a:extLst>
              <a:ext uri="{FF2B5EF4-FFF2-40B4-BE49-F238E27FC236}">
                <a16:creationId xmlns:a16="http://schemas.microsoft.com/office/drawing/2014/main" id="{49C2DF8B-FC08-7C10-9991-C19482BF2442}"/>
              </a:ext>
            </a:extLst>
          </p:cNvPr>
          <p:cNvSpPr txBox="1"/>
          <p:nvPr/>
        </p:nvSpPr>
        <p:spPr>
          <a:xfrm>
            <a:off x="5846323" y="5751683"/>
            <a:ext cx="4912857" cy="461665"/>
          </a:xfrm>
          <a:prstGeom prst="rect">
            <a:avLst/>
          </a:prstGeom>
          <a:noFill/>
        </p:spPr>
        <p:txBody>
          <a:bodyPr wrap="square" rtlCol="0">
            <a:spAutoFit/>
          </a:bodyPr>
          <a:lstStyle/>
          <a:p>
            <a:r>
              <a:rPr lang="en-US" sz="2400" dirty="0">
                <a:solidFill>
                  <a:schemeClr val="accent6">
                    <a:lumMod val="75000"/>
                  </a:schemeClr>
                </a:solidFill>
              </a:rPr>
              <a:t>https://www.collabsummit.org/</a:t>
            </a:r>
          </a:p>
        </p:txBody>
      </p:sp>
      <p:sp>
        <p:nvSpPr>
          <p:cNvPr id="14" name="TextBox 13">
            <a:extLst>
              <a:ext uri="{FF2B5EF4-FFF2-40B4-BE49-F238E27FC236}">
                <a16:creationId xmlns:a16="http://schemas.microsoft.com/office/drawing/2014/main" id="{5EAFB700-6FF8-90B1-E203-DEFAE7FBED33}"/>
              </a:ext>
            </a:extLst>
          </p:cNvPr>
          <p:cNvSpPr txBox="1"/>
          <p:nvPr/>
        </p:nvSpPr>
        <p:spPr>
          <a:xfrm>
            <a:off x="5101372" y="3803179"/>
            <a:ext cx="6511508" cy="1477328"/>
          </a:xfrm>
          <a:prstGeom prst="rect">
            <a:avLst/>
          </a:prstGeom>
          <a:noFill/>
        </p:spPr>
        <p:txBody>
          <a:bodyPr wrap="square" rtlCol="0">
            <a:spAutoFit/>
          </a:bodyPr>
          <a:lstStyle/>
          <a:p>
            <a:r>
              <a:rPr lang="en-US" dirty="0"/>
              <a:t>Access over 60 sessions covering Microsoft 365, Teams, Viva, Copilot, Power Platform, Azure, and much more, along with our legendary attendee appreciation event, daily chances to win big prizes, and tons of awesome swag. Add a workshop at checkout for even more in-depth learning opportunities.  12 to choose from.</a:t>
            </a:r>
          </a:p>
        </p:txBody>
      </p:sp>
      <p:pic>
        <p:nvPicPr>
          <p:cNvPr id="15" name="Picture 14">
            <a:extLst>
              <a:ext uri="{FF2B5EF4-FFF2-40B4-BE49-F238E27FC236}">
                <a16:creationId xmlns:a16="http://schemas.microsoft.com/office/drawing/2014/main" id="{65F627AF-5F23-AAE5-50FE-58741FD9A3ED}"/>
              </a:ext>
            </a:extLst>
          </p:cNvPr>
          <p:cNvPicPr>
            <a:picLocks noChangeAspect="1"/>
          </p:cNvPicPr>
          <p:nvPr/>
        </p:nvPicPr>
        <p:blipFill>
          <a:blip r:embed="rId3"/>
          <a:stretch>
            <a:fillRect/>
          </a:stretch>
        </p:blipFill>
        <p:spPr>
          <a:xfrm>
            <a:off x="169436" y="3556273"/>
            <a:ext cx="4762500" cy="238125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D6C639-3EAB-EEAF-9805-7DF38DF6B97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357CD23-730D-AA28-0BFE-D1F53C1F3862}"/>
              </a:ext>
            </a:extLst>
          </p:cNvPr>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801F8813-184B-2D67-3C7B-A9B51E9C2E5F}"/>
              </a:ext>
            </a:extLst>
          </p:cNvPr>
          <p:cNvSpPr/>
          <p:nvPr/>
        </p:nvSpPr>
        <p:spPr>
          <a:xfrm>
            <a:off x="0" y="0"/>
            <a:ext cx="12191695" cy="566928"/>
          </a:xfrm>
          <a:prstGeom prst="rect">
            <a:avLst/>
          </a:prstGeom>
          <a:solidFill>
            <a:srgbClr val="182C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a:extLst>
              <a:ext uri="{FF2B5EF4-FFF2-40B4-BE49-F238E27FC236}">
                <a16:creationId xmlns:a16="http://schemas.microsoft.com/office/drawing/2014/main" id="{434525C8-CECE-37A0-8B51-9E80325B873A}"/>
              </a:ext>
            </a:extLst>
          </p:cNvPr>
          <p:cNvSpPr txBox="1"/>
          <p:nvPr/>
        </p:nvSpPr>
        <p:spPr>
          <a:xfrm>
            <a:off x="502920" y="91440"/>
            <a:ext cx="1776448" cy="477054"/>
          </a:xfrm>
          <a:prstGeom prst="rect">
            <a:avLst/>
          </a:prstGeom>
          <a:noFill/>
        </p:spPr>
        <p:txBody>
          <a:bodyPr wrap="none">
            <a:spAutoFit/>
          </a:bodyPr>
          <a:lstStyle/>
          <a:p>
            <a:pPr>
              <a:defRPr sz="2500" b="1">
                <a:solidFill>
                  <a:srgbClr val="FFFFFF"/>
                </a:solidFill>
              </a:defRPr>
            </a:pPr>
            <a:r>
              <a:rPr dirty="0"/>
              <a:t>About </a:t>
            </a:r>
            <a:r>
              <a:rPr lang="en-US" dirty="0"/>
              <a:t>Doug</a:t>
            </a:r>
            <a:endParaRPr dirty="0"/>
          </a:p>
        </p:txBody>
      </p:sp>
      <p:sp>
        <p:nvSpPr>
          <p:cNvPr id="5" name="TextBox 4">
            <a:extLst>
              <a:ext uri="{FF2B5EF4-FFF2-40B4-BE49-F238E27FC236}">
                <a16:creationId xmlns:a16="http://schemas.microsoft.com/office/drawing/2014/main" id="{E4BF73A5-4BD5-8C54-BF7A-9ED56EFC3339}"/>
              </a:ext>
            </a:extLst>
          </p:cNvPr>
          <p:cNvSpPr txBox="1"/>
          <p:nvPr/>
        </p:nvSpPr>
        <p:spPr>
          <a:xfrm>
            <a:off x="10058400" y="118872"/>
            <a:ext cx="1645920" cy="320040"/>
          </a:xfrm>
          <a:prstGeom prst="rect">
            <a:avLst/>
          </a:prstGeom>
          <a:noFill/>
        </p:spPr>
        <p:txBody>
          <a:bodyPr wrap="none">
            <a:spAutoFit/>
          </a:bodyPr>
          <a:lstStyle/>
          <a:p>
            <a:pPr algn="r">
              <a:defRPr sz="1000" b="1">
                <a:solidFill>
                  <a:srgbClr val="A0DCDC"/>
                </a:solidFill>
              </a:defRPr>
            </a:pPr>
            <a:r>
              <a:t>INTRO</a:t>
            </a:r>
          </a:p>
        </p:txBody>
      </p:sp>
      <p:sp>
        <p:nvSpPr>
          <p:cNvPr id="7" name="TextBox 6">
            <a:extLst>
              <a:ext uri="{FF2B5EF4-FFF2-40B4-BE49-F238E27FC236}">
                <a16:creationId xmlns:a16="http://schemas.microsoft.com/office/drawing/2014/main" id="{9178F775-36C4-648F-30E3-04C7BB2DB286}"/>
              </a:ext>
            </a:extLst>
          </p:cNvPr>
          <p:cNvSpPr txBox="1"/>
          <p:nvPr/>
        </p:nvSpPr>
        <p:spPr>
          <a:xfrm>
            <a:off x="3063240" y="1188720"/>
            <a:ext cx="6995160" cy="2693045"/>
          </a:xfrm>
          <a:prstGeom prst="rect">
            <a:avLst/>
          </a:prstGeom>
          <a:noFill/>
        </p:spPr>
        <p:txBody>
          <a:bodyPr wrap="square" lIns="0" rIns="0">
            <a:spAutoFit/>
          </a:bodyPr>
          <a:lstStyle/>
          <a:p>
            <a:pPr>
              <a:spcAft>
                <a:spcPts val="1000"/>
              </a:spcAft>
              <a:defRPr sz="1800">
                <a:solidFill>
                  <a:srgbClr val="232D34"/>
                </a:solidFill>
              </a:defRPr>
            </a:pPr>
            <a:r>
              <a:rPr dirty="0"/>
              <a:t>•  SharePoint Administrator &amp; Developer at Dan Solutions</a:t>
            </a:r>
            <a:br>
              <a:rPr lang="en-US" dirty="0"/>
            </a:br>
            <a:endParaRPr dirty="0"/>
          </a:p>
          <a:p>
            <a:pPr>
              <a:spcAft>
                <a:spcPts val="1000"/>
              </a:spcAft>
              <a:defRPr sz="1800">
                <a:solidFill>
                  <a:srgbClr val="232D34"/>
                </a:solidFill>
              </a:defRPr>
            </a:pPr>
            <a:r>
              <a:rPr dirty="0"/>
              <a:t>•  </a:t>
            </a:r>
            <a:r>
              <a:rPr lang="en-US" dirty="0"/>
              <a:t>Over 15 years of </a:t>
            </a:r>
            <a:r>
              <a:rPr dirty="0"/>
              <a:t>SharePoint administration, development, governance, and </a:t>
            </a:r>
            <a:r>
              <a:rPr lang="en-US" dirty="0"/>
              <a:t>m</a:t>
            </a:r>
            <a:r>
              <a:rPr dirty="0"/>
              <a:t>igration experience</a:t>
            </a:r>
            <a:br>
              <a:rPr lang="en-US" dirty="0"/>
            </a:br>
            <a:endParaRPr dirty="0"/>
          </a:p>
          <a:p>
            <a:pPr>
              <a:spcAft>
                <a:spcPts val="1000"/>
              </a:spcAft>
              <a:defRPr sz="1800">
                <a:solidFill>
                  <a:srgbClr val="232D34"/>
                </a:solidFill>
              </a:defRPr>
            </a:pPr>
            <a:r>
              <a:rPr dirty="0"/>
              <a:t>•  </a:t>
            </a:r>
            <a:r>
              <a:rPr lang="en-US" dirty="0"/>
              <a:t>Producer</a:t>
            </a:r>
            <a:r>
              <a:rPr dirty="0"/>
              <a:t> of </a:t>
            </a:r>
            <a:r>
              <a:rPr b="1" dirty="0"/>
              <a:t>SharePoint in Depth </a:t>
            </a:r>
            <a:r>
              <a:rPr dirty="0"/>
              <a:t>— practical notes and solutions from real-world SharePoint work</a:t>
            </a:r>
            <a:r>
              <a:rPr lang="en-US" dirty="0"/>
              <a:t>    </a:t>
            </a:r>
            <a:r>
              <a:rPr lang="en-US" dirty="0">
                <a:hlinkClick r:id="rId2"/>
              </a:rPr>
              <a:t>https://www.SharePointinDepth.com</a:t>
            </a:r>
            <a:r>
              <a:rPr lang="en-US" dirty="0"/>
              <a:t> </a:t>
            </a:r>
          </a:p>
          <a:p>
            <a:pPr>
              <a:spcAft>
                <a:spcPts val="1000"/>
              </a:spcAft>
              <a:defRPr sz="1800">
                <a:solidFill>
                  <a:srgbClr val="232D34"/>
                </a:solidFill>
              </a:defRPr>
            </a:pPr>
            <a:endParaRPr lang="en-US" dirty="0"/>
          </a:p>
        </p:txBody>
      </p:sp>
      <p:sp>
        <p:nvSpPr>
          <p:cNvPr id="11" name="Rectangle 10">
            <a:extLst>
              <a:ext uri="{FF2B5EF4-FFF2-40B4-BE49-F238E27FC236}">
                <a16:creationId xmlns:a16="http://schemas.microsoft.com/office/drawing/2014/main" id="{A4B58F89-4839-D9C5-7DF7-2C35C4135290}"/>
              </a:ext>
            </a:extLst>
          </p:cNvPr>
          <p:cNvSpPr/>
          <p:nvPr/>
        </p:nvSpPr>
        <p:spPr>
          <a:xfrm>
            <a:off x="502920" y="6528816"/>
            <a:ext cx="11155680" cy="13716"/>
          </a:xfrm>
          <a:prstGeom prst="rect">
            <a:avLst/>
          </a:prstGeom>
          <a:solidFill>
            <a:srgbClr val="DEEF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a:extLst>
              <a:ext uri="{FF2B5EF4-FFF2-40B4-BE49-F238E27FC236}">
                <a16:creationId xmlns:a16="http://schemas.microsoft.com/office/drawing/2014/main" id="{2C26EED6-D330-3B68-AD45-AB8DAEA8FB59}"/>
              </a:ext>
            </a:extLst>
          </p:cNvPr>
          <p:cNvSpPr txBox="1"/>
          <p:nvPr/>
        </p:nvSpPr>
        <p:spPr>
          <a:xfrm>
            <a:off x="530352" y="6565392"/>
            <a:ext cx="7772400" cy="182880"/>
          </a:xfrm>
          <a:prstGeom prst="rect">
            <a:avLst/>
          </a:prstGeom>
          <a:noFill/>
        </p:spPr>
        <p:txBody>
          <a:bodyPr wrap="none">
            <a:spAutoFit/>
          </a:bodyPr>
          <a:lstStyle/>
          <a:p>
            <a:pPr>
              <a:defRPr sz="800">
                <a:solidFill>
                  <a:srgbClr val="647078"/>
                </a:solidFill>
              </a:defRPr>
            </a:pPr>
            <a:r>
              <a:t>SharePoint in Depth  •  No-Code SharePoint Magic</a:t>
            </a:r>
          </a:p>
        </p:txBody>
      </p:sp>
      <p:sp>
        <p:nvSpPr>
          <p:cNvPr id="13" name="TextBox 12">
            <a:extLst>
              <a:ext uri="{FF2B5EF4-FFF2-40B4-BE49-F238E27FC236}">
                <a16:creationId xmlns:a16="http://schemas.microsoft.com/office/drawing/2014/main" id="{2BC53D94-C2FA-3697-C4B6-CDB427FD0F2E}"/>
              </a:ext>
            </a:extLst>
          </p:cNvPr>
          <p:cNvSpPr txBox="1"/>
          <p:nvPr/>
        </p:nvSpPr>
        <p:spPr>
          <a:xfrm>
            <a:off x="11064240" y="6565392"/>
            <a:ext cx="548640" cy="182880"/>
          </a:xfrm>
          <a:prstGeom prst="rect">
            <a:avLst/>
          </a:prstGeom>
          <a:noFill/>
        </p:spPr>
        <p:txBody>
          <a:bodyPr wrap="none">
            <a:spAutoFit/>
          </a:bodyPr>
          <a:lstStyle/>
          <a:p>
            <a:pPr algn="r">
              <a:defRPr sz="800">
                <a:solidFill>
                  <a:srgbClr val="647078"/>
                </a:solidFill>
              </a:defRPr>
            </a:pPr>
            <a:r>
              <a:t>2</a:t>
            </a:r>
          </a:p>
        </p:txBody>
      </p:sp>
      <p:pic>
        <p:nvPicPr>
          <p:cNvPr id="9" name="Picture 8">
            <a:extLst>
              <a:ext uri="{FF2B5EF4-FFF2-40B4-BE49-F238E27FC236}">
                <a16:creationId xmlns:a16="http://schemas.microsoft.com/office/drawing/2014/main" id="{B974A2B3-7317-B684-EB94-FE3FBCCAF4B0}"/>
              </a:ext>
            </a:extLst>
          </p:cNvPr>
          <p:cNvPicPr>
            <a:picLocks noChangeAspect="1"/>
          </p:cNvPicPr>
          <p:nvPr/>
        </p:nvPicPr>
        <p:blipFill>
          <a:blip r:embed="rId3"/>
          <a:stretch>
            <a:fillRect/>
          </a:stretch>
        </p:blipFill>
        <p:spPr>
          <a:xfrm>
            <a:off x="312015" y="914429"/>
            <a:ext cx="2439211" cy="2632659"/>
          </a:xfrm>
          <a:prstGeom prst="rect">
            <a:avLst/>
          </a:prstGeom>
        </p:spPr>
      </p:pic>
      <p:pic>
        <p:nvPicPr>
          <p:cNvPr id="8" name="Picture 7">
            <a:extLst>
              <a:ext uri="{FF2B5EF4-FFF2-40B4-BE49-F238E27FC236}">
                <a16:creationId xmlns:a16="http://schemas.microsoft.com/office/drawing/2014/main" id="{B130FBED-5BB8-3F11-5822-6D32D8987EF5}"/>
              </a:ext>
            </a:extLst>
          </p:cNvPr>
          <p:cNvPicPr>
            <a:picLocks noChangeAspect="1"/>
          </p:cNvPicPr>
          <p:nvPr/>
        </p:nvPicPr>
        <p:blipFill>
          <a:blip r:embed="rId4"/>
          <a:stretch>
            <a:fillRect/>
          </a:stretch>
        </p:blipFill>
        <p:spPr>
          <a:xfrm>
            <a:off x="1260070" y="4018391"/>
            <a:ext cx="9411172" cy="2382409"/>
          </a:xfrm>
          <a:prstGeom prst="rect">
            <a:avLst/>
          </a:prstGeom>
        </p:spPr>
      </p:pic>
    </p:spTree>
    <p:extLst>
      <p:ext uri="{BB962C8B-B14F-4D97-AF65-F5344CB8AC3E}">
        <p14:creationId xmlns:p14="http://schemas.microsoft.com/office/powerpoint/2010/main" val="22423892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E9CC8-EADC-DF43-F236-CDE0C1F3C59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A801FA1-AFD6-1414-E031-5584D6DEB508}"/>
              </a:ext>
            </a:extLst>
          </p:cNvPr>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C1E930E7-60BD-C892-FCE9-D47E1CB00C6F}"/>
              </a:ext>
            </a:extLst>
          </p:cNvPr>
          <p:cNvSpPr/>
          <p:nvPr/>
        </p:nvSpPr>
        <p:spPr>
          <a:xfrm>
            <a:off x="0" y="0"/>
            <a:ext cx="12191695" cy="566928"/>
          </a:xfrm>
          <a:prstGeom prst="rect">
            <a:avLst/>
          </a:prstGeom>
          <a:solidFill>
            <a:srgbClr val="182C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a:extLst>
              <a:ext uri="{FF2B5EF4-FFF2-40B4-BE49-F238E27FC236}">
                <a16:creationId xmlns:a16="http://schemas.microsoft.com/office/drawing/2014/main" id="{8C89E089-1EFF-3FF4-E954-1D9B4FF4A3DC}"/>
              </a:ext>
            </a:extLst>
          </p:cNvPr>
          <p:cNvSpPr txBox="1"/>
          <p:nvPr/>
        </p:nvSpPr>
        <p:spPr>
          <a:xfrm>
            <a:off x="502920" y="91440"/>
            <a:ext cx="2919389" cy="477054"/>
          </a:xfrm>
          <a:prstGeom prst="rect">
            <a:avLst/>
          </a:prstGeom>
          <a:noFill/>
        </p:spPr>
        <p:txBody>
          <a:bodyPr wrap="none">
            <a:spAutoFit/>
          </a:bodyPr>
          <a:lstStyle/>
          <a:p>
            <a:pPr>
              <a:defRPr sz="2500" b="1">
                <a:solidFill>
                  <a:srgbClr val="FFFFFF"/>
                </a:solidFill>
              </a:defRPr>
            </a:pPr>
            <a:r>
              <a:rPr dirty="0"/>
              <a:t>About </a:t>
            </a:r>
            <a:r>
              <a:rPr lang="en-US" dirty="0" err="1"/>
              <a:t>DAn</a:t>
            </a:r>
            <a:r>
              <a:rPr lang="en-US" dirty="0"/>
              <a:t> Solutions</a:t>
            </a:r>
            <a:endParaRPr dirty="0"/>
          </a:p>
        </p:txBody>
      </p:sp>
      <p:sp>
        <p:nvSpPr>
          <p:cNvPr id="5" name="TextBox 4">
            <a:extLst>
              <a:ext uri="{FF2B5EF4-FFF2-40B4-BE49-F238E27FC236}">
                <a16:creationId xmlns:a16="http://schemas.microsoft.com/office/drawing/2014/main" id="{3F54DD62-7492-69F7-D07D-1CC8FBB8C142}"/>
              </a:ext>
            </a:extLst>
          </p:cNvPr>
          <p:cNvSpPr txBox="1"/>
          <p:nvPr/>
        </p:nvSpPr>
        <p:spPr>
          <a:xfrm>
            <a:off x="10058400" y="118872"/>
            <a:ext cx="1645920" cy="320040"/>
          </a:xfrm>
          <a:prstGeom prst="rect">
            <a:avLst/>
          </a:prstGeom>
          <a:noFill/>
        </p:spPr>
        <p:txBody>
          <a:bodyPr wrap="none">
            <a:spAutoFit/>
          </a:bodyPr>
          <a:lstStyle/>
          <a:p>
            <a:pPr algn="r">
              <a:defRPr sz="1000" b="1">
                <a:solidFill>
                  <a:srgbClr val="A0DCDC"/>
                </a:solidFill>
              </a:defRPr>
            </a:pPr>
            <a:r>
              <a:t>INTRO</a:t>
            </a:r>
          </a:p>
        </p:txBody>
      </p:sp>
      <p:sp>
        <p:nvSpPr>
          <p:cNvPr id="7" name="TextBox 6">
            <a:extLst>
              <a:ext uri="{FF2B5EF4-FFF2-40B4-BE49-F238E27FC236}">
                <a16:creationId xmlns:a16="http://schemas.microsoft.com/office/drawing/2014/main" id="{31E5F9FA-9B79-DC6E-AAA1-D1B8C5864040}"/>
              </a:ext>
            </a:extLst>
          </p:cNvPr>
          <p:cNvSpPr txBox="1"/>
          <p:nvPr/>
        </p:nvSpPr>
        <p:spPr>
          <a:xfrm>
            <a:off x="352091" y="2848243"/>
            <a:ext cx="4258819" cy="2031325"/>
          </a:xfrm>
          <a:prstGeom prst="rect">
            <a:avLst/>
          </a:prstGeom>
          <a:noFill/>
        </p:spPr>
        <p:txBody>
          <a:bodyPr wrap="square" lIns="0" rIns="0">
            <a:spAutoFit/>
          </a:bodyPr>
          <a:lstStyle/>
          <a:p>
            <a:r>
              <a:rPr lang="en-US" dirty="0" err="1"/>
              <a:t>DAn</a:t>
            </a:r>
            <a:r>
              <a:rPr lang="en-US" dirty="0"/>
              <a:t> Solutions delivers development, engineering, and enterprise integration services to: </a:t>
            </a:r>
          </a:p>
          <a:p>
            <a:pPr marL="742950" lvl="1" indent="-285750">
              <a:buFont typeface="Arial" panose="020B0604020202020204" pitchFamily="34" charset="0"/>
              <a:buChar char="•"/>
            </a:pPr>
            <a:r>
              <a:rPr lang="en-US" dirty="0"/>
              <a:t>National security </a:t>
            </a:r>
          </a:p>
          <a:p>
            <a:pPr marL="742950" lvl="1" indent="-285750">
              <a:buFont typeface="Arial" panose="020B0604020202020204" pitchFamily="34" charset="0"/>
              <a:buChar char="•"/>
            </a:pPr>
            <a:r>
              <a:rPr lang="en-US" dirty="0"/>
              <a:t>Homeland security</a:t>
            </a:r>
          </a:p>
          <a:p>
            <a:pPr marL="742950" lvl="1" indent="-285750">
              <a:buFont typeface="Arial" panose="020B0604020202020204" pitchFamily="34" charset="0"/>
              <a:buChar char="•"/>
            </a:pPr>
            <a:r>
              <a:rPr lang="en-US" dirty="0"/>
              <a:t>Defense</a:t>
            </a:r>
          </a:p>
          <a:p>
            <a:pPr marL="742950" lvl="1" indent="-285750">
              <a:buFont typeface="Arial" panose="020B0604020202020204" pitchFamily="34" charset="0"/>
              <a:buChar char="•"/>
            </a:pPr>
            <a:r>
              <a:rPr lang="en-US" dirty="0"/>
              <a:t>and federal agencies</a:t>
            </a:r>
          </a:p>
        </p:txBody>
      </p:sp>
      <p:sp>
        <p:nvSpPr>
          <p:cNvPr id="11" name="Rectangle 10">
            <a:extLst>
              <a:ext uri="{FF2B5EF4-FFF2-40B4-BE49-F238E27FC236}">
                <a16:creationId xmlns:a16="http://schemas.microsoft.com/office/drawing/2014/main" id="{73DD127F-ACC5-0E7A-3ABD-17573C43E4D8}"/>
              </a:ext>
            </a:extLst>
          </p:cNvPr>
          <p:cNvSpPr/>
          <p:nvPr/>
        </p:nvSpPr>
        <p:spPr>
          <a:xfrm>
            <a:off x="502920" y="6528816"/>
            <a:ext cx="11155680" cy="13716"/>
          </a:xfrm>
          <a:prstGeom prst="rect">
            <a:avLst/>
          </a:prstGeom>
          <a:solidFill>
            <a:srgbClr val="DEEF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a:extLst>
              <a:ext uri="{FF2B5EF4-FFF2-40B4-BE49-F238E27FC236}">
                <a16:creationId xmlns:a16="http://schemas.microsoft.com/office/drawing/2014/main" id="{4CBCA9EE-C2E3-F4D1-E2B4-82BC2CAD3896}"/>
              </a:ext>
            </a:extLst>
          </p:cNvPr>
          <p:cNvSpPr txBox="1"/>
          <p:nvPr/>
        </p:nvSpPr>
        <p:spPr>
          <a:xfrm>
            <a:off x="530352" y="6565392"/>
            <a:ext cx="7772400" cy="182880"/>
          </a:xfrm>
          <a:prstGeom prst="rect">
            <a:avLst/>
          </a:prstGeom>
          <a:noFill/>
        </p:spPr>
        <p:txBody>
          <a:bodyPr wrap="none">
            <a:spAutoFit/>
          </a:bodyPr>
          <a:lstStyle/>
          <a:p>
            <a:pPr>
              <a:defRPr sz="800">
                <a:solidFill>
                  <a:srgbClr val="647078"/>
                </a:solidFill>
              </a:defRPr>
            </a:pPr>
            <a:r>
              <a:t>SharePoint in Depth  •  No-Code SharePoint Magic</a:t>
            </a:r>
          </a:p>
        </p:txBody>
      </p:sp>
      <p:sp>
        <p:nvSpPr>
          <p:cNvPr id="13" name="TextBox 12">
            <a:extLst>
              <a:ext uri="{FF2B5EF4-FFF2-40B4-BE49-F238E27FC236}">
                <a16:creationId xmlns:a16="http://schemas.microsoft.com/office/drawing/2014/main" id="{27E539CC-EB79-5254-AA02-C985DADC69D4}"/>
              </a:ext>
            </a:extLst>
          </p:cNvPr>
          <p:cNvSpPr txBox="1"/>
          <p:nvPr/>
        </p:nvSpPr>
        <p:spPr>
          <a:xfrm>
            <a:off x="11064240" y="6565392"/>
            <a:ext cx="548640" cy="182880"/>
          </a:xfrm>
          <a:prstGeom prst="rect">
            <a:avLst/>
          </a:prstGeom>
          <a:noFill/>
        </p:spPr>
        <p:txBody>
          <a:bodyPr wrap="none">
            <a:spAutoFit/>
          </a:bodyPr>
          <a:lstStyle/>
          <a:p>
            <a:pPr algn="r">
              <a:defRPr sz="800">
                <a:solidFill>
                  <a:srgbClr val="647078"/>
                </a:solidFill>
              </a:defRPr>
            </a:pPr>
            <a:r>
              <a:t>2</a:t>
            </a:r>
          </a:p>
        </p:txBody>
      </p:sp>
      <p:pic>
        <p:nvPicPr>
          <p:cNvPr id="8" name="Picture 7" descr="DAn Solutions">
            <a:extLst>
              <a:ext uri="{FF2B5EF4-FFF2-40B4-BE49-F238E27FC236}">
                <a16:creationId xmlns:a16="http://schemas.microsoft.com/office/drawing/2014/main" id="{58C986D8-3835-AF16-B5DD-6486996B3066}"/>
              </a:ext>
            </a:extLst>
          </p:cNvPr>
          <p:cNvPicPr>
            <a:picLocks noChangeAspect="1"/>
          </p:cNvPicPr>
          <p:nvPr/>
        </p:nvPicPr>
        <p:blipFill>
          <a:blip r:embed="rId2"/>
          <a:stretch>
            <a:fillRect/>
          </a:stretch>
        </p:blipFill>
        <p:spPr>
          <a:xfrm>
            <a:off x="788747" y="842996"/>
            <a:ext cx="2867025" cy="1590675"/>
          </a:xfrm>
          <a:prstGeom prst="rect">
            <a:avLst/>
          </a:prstGeom>
        </p:spPr>
      </p:pic>
      <p:pic>
        <p:nvPicPr>
          <p:cNvPr id="9" name="Picture 8">
            <a:extLst>
              <a:ext uri="{FF2B5EF4-FFF2-40B4-BE49-F238E27FC236}">
                <a16:creationId xmlns:a16="http://schemas.microsoft.com/office/drawing/2014/main" id="{01C82EAC-263E-8F89-9370-7B80F6240FCF}"/>
              </a:ext>
            </a:extLst>
          </p:cNvPr>
          <p:cNvPicPr>
            <a:picLocks noChangeAspect="1"/>
          </p:cNvPicPr>
          <p:nvPr/>
        </p:nvPicPr>
        <p:blipFill>
          <a:blip r:embed="rId3"/>
          <a:stretch>
            <a:fillRect/>
          </a:stretch>
        </p:blipFill>
        <p:spPr>
          <a:xfrm>
            <a:off x="4871731" y="842996"/>
            <a:ext cx="6968177" cy="3973427"/>
          </a:xfrm>
          <a:prstGeom prst="rect">
            <a:avLst/>
          </a:prstGeom>
        </p:spPr>
      </p:pic>
      <p:sp>
        <p:nvSpPr>
          <p:cNvPr id="10" name="TextBox 9">
            <a:extLst>
              <a:ext uri="{FF2B5EF4-FFF2-40B4-BE49-F238E27FC236}">
                <a16:creationId xmlns:a16="http://schemas.microsoft.com/office/drawing/2014/main" id="{29933934-93E2-7E7D-A2BC-B4F05BA8A5CA}"/>
              </a:ext>
            </a:extLst>
          </p:cNvPr>
          <p:cNvSpPr txBox="1"/>
          <p:nvPr/>
        </p:nvSpPr>
        <p:spPr>
          <a:xfrm>
            <a:off x="1363781" y="5190880"/>
            <a:ext cx="9433958" cy="1200329"/>
          </a:xfrm>
          <a:prstGeom prst="rect">
            <a:avLst/>
          </a:prstGeom>
          <a:noFill/>
        </p:spPr>
        <p:txBody>
          <a:bodyPr wrap="square" rtlCol="0">
            <a:spAutoFit/>
          </a:bodyPr>
          <a:lstStyle/>
          <a:p>
            <a:pPr algn="ctr"/>
            <a:r>
              <a:rPr lang="en-US" dirty="0"/>
              <a:t>We are engineers, analysts, knowledge managers, cyber practitioners, and delivery leaders with experience in classified, high-side, and enterprise environments.</a:t>
            </a:r>
          </a:p>
          <a:p>
            <a:pPr algn="ctr"/>
            <a:endParaRPr lang="en-US" dirty="0"/>
          </a:p>
          <a:p>
            <a:pPr algn="ctr"/>
            <a:r>
              <a:rPr lang="en-US" dirty="0">
                <a:solidFill>
                  <a:schemeClr val="accent5">
                    <a:lumMod val="75000"/>
                  </a:schemeClr>
                </a:solidFill>
              </a:rPr>
              <a:t>www.dansolutions.com</a:t>
            </a:r>
          </a:p>
        </p:txBody>
      </p:sp>
    </p:spTree>
    <p:extLst>
      <p:ext uri="{BB962C8B-B14F-4D97-AF65-F5344CB8AC3E}">
        <p14:creationId xmlns:p14="http://schemas.microsoft.com/office/powerpoint/2010/main" val="34472430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12191695" cy="566928"/>
          </a:xfrm>
          <a:prstGeom prst="rect">
            <a:avLst/>
          </a:prstGeom>
          <a:solidFill>
            <a:srgbClr val="182C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02920" y="91440"/>
            <a:ext cx="9784080" cy="384048"/>
          </a:xfrm>
          <a:prstGeom prst="rect">
            <a:avLst/>
          </a:prstGeom>
          <a:noFill/>
        </p:spPr>
        <p:txBody>
          <a:bodyPr wrap="none">
            <a:spAutoFit/>
          </a:bodyPr>
          <a:lstStyle/>
          <a:p>
            <a:pPr>
              <a:defRPr sz="2500" b="1">
                <a:solidFill>
                  <a:srgbClr val="FFFFFF"/>
                </a:solidFill>
              </a:defRPr>
            </a:pPr>
            <a:r>
              <a:t>First Trick: Format a Column with Pills</a:t>
            </a:r>
          </a:p>
        </p:txBody>
      </p:sp>
      <p:sp>
        <p:nvSpPr>
          <p:cNvPr id="5" name="TextBox 4"/>
          <p:cNvSpPr txBox="1"/>
          <p:nvPr/>
        </p:nvSpPr>
        <p:spPr>
          <a:xfrm>
            <a:off x="10058400" y="118872"/>
            <a:ext cx="1645920" cy="320040"/>
          </a:xfrm>
          <a:prstGeom prst="rect">
            <a:avLst/>
          </a:prstGeom>
          <a:noFill/>
        </p:spPr>
        <p:txBody>
          <a:bodyPr wrap="none">
            <a:spAutoFit/>
          </a:bodyPr>
          <a:lstStyle/>
          <a:p>
            <a:pPr algn="r">
              <a:defRPr sz="1000" b="1">
                <a:solidFill>
                  <a:srgbClr val="A0DCDC"/>
                </a:solidFill>
              </a:defRPr>
            </a:pPr>
            <a:r>
              <a:t>COLUMN</a:t>
            </a:r>
          </a:p>
        </p:txBody>
      </p:sp>
      <p:sp>
        <p:nvSpPr>
          <p:cNvPr id="6" name="Rounded Rectangle 5"/>
          <p:cNvSpPr/>
          <p:nvPr/>
        </p:nvSpPr>
        <p:spPr>
          <a:xfrm>
            <a:off x="594360" y="1188720"/>
            <a:ext cx="6035040" cy="4114800"/>
          </a:xfrm>
          <a:prstGeom prst="roundRect">
            <a:avLst/>
          </a:prstGeom>
          <a:solidFill>
            <a:srgbClr val="FFFFFF"/>
          </a:solidFill>
          <a:ln>
            <a:solidFill>
              <a:srgbClr val="C8D2D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ectangle 6"/>
          <p:cNvSpPr/>
          <p:nvPr/>
        </p:nvSpPr>
        <p:spPr>
          <a:xfrm>
            <a:off x="594360" y="1188720"/>
            <a:ext cx="6035040" cy="411480"/>
          </a:xfrm>
          <a:prstGeom prst="rect">
            <a:avLst/>
          </a:prstGeom>
          <a:solidFill>
            <a:srgbClr val="F5F7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777240" y="1271016"/>
            <a:ext cx="5669279" cy="256032"/>
          </a:xfrm>
          <a:prstGeom prst="rect">
            <a:avLst/>
          </a:prstGeom>
          <a:noFill/>
        </p:spPr>
        <p:txBody>
          <a:bodyPr wrap="none">
            <a:spAutoFit/>
          </a:bodyPr>
          <a:lstStyle/>
          <a:p>
            <a:pPr>
              <a:defRPr sz="1200" b="1">
                <a:solidFill>
                  <a:srgbClr val="232D34"/>
                </a:solidFill>
              </a:defRPr>
            </a:pPr>
            <a:r>
              <a:t>Microsoft Lists  |  Project Tracker</a:t>
            </a:r>
          </a:p>
        </p:txBody>
      </p:sp>
      <p:sp>
        <p:nvSpPr>
          <p:cNvPr id="9" name="TextBox 8"/>
          <p:cNvSpPr txBox="1"/>
          <p:nvPr/>
        </p:nvSpPr>
        <p:spPr>
          <a:xfrm>
            <a:off x="777240" y="1719072"/>
            <a:ext cx="2040940" cy="274320"/>
          </a:xfrm>
          <a:prstGeom prst="rect">
            <a:avLst/>
          </a:prstGeom>
          <a:noFill/>
        </p:spPr>
        <p:txBody>
          <a:bodyPr wrap="none">
            <a:spAutoFit/>
          </a:bodyPr>
          <a:lstStyle/>
          <a:p>
            <a:pPr>
              <a:defRPr sz="1000" b="1">
                <a:solidFill>
                  <a:srgbClr val="647078"/>
                </a:solidFill>
              </a:defRPr>
            </a:pPr>
            <a:r>
              <a:t>Title</a:t>
            </a:r>
          </a:p>
        </p:txBody>
      </p:sp>
      <p:sp>
        <p:nvSpPr>
          <p:cNvPr id="10" name="TextBox 9"/>
          <p:cNvSpPr txBox="1"/>
          <p:nvPr/>
        </p:nvSpPr>
        <p:spPr>
          <a:xfrm>
            <a:off x="2818180" y="1719072"/>
            <a:ext cx="1247241" cy="274320"/>
          </a:xfrm>
          <a:prstGeom prst="rect">
            <a:avLst/>
          </a:prstGeom>
          <a:noFill/>
        </p:spPr>
        <p:txBody>
          <a:bodyPr wrap="none">
            <a:spAutoFit/>
          </a:bodyPr>
          <a:lstStyle/>
          <a:p>
            <a:pPr>
              <a:defRPr sz="1000" b="1">
                <a:solidFill>
                  <a:srgbClr val="647078"/>
                </a:solidFill>
              </a:defRPr>
            </a:pPr>
            <a:r>
              <a:t>Owner</a:t>
            </a:r>
          </a:p>
        </p:txBody>
      </p:sp>
      <p:sp>
        <p:nvSpPr>
          <p:cNvPr id="11" name="TextBox 10"/>
          <p:cNvSpPr txBox="1"/>
          <p:nvPr/>
        </p:nvSpPr>
        <p:spPr>
          <a:xfrm>
            <a:off x="4065422" y="1719072"/>
            <a:ext cx="1247241" cy="274320"/>
          </a:xfrm>
          <a:prstGeom prst="rect">
            <a:avLst/>
          </a:prstGeom>
          <a:noFill/>
        </p:spPr>
        <p:txBody>
          <a:bodyPr wrap="none">
            <a:spAutoFit/>
          </a:bodyPr>
          <a:lstStyle/>
          <a:p>
            <a:pPr>
              <a:defRPr sz="1000" b="1">
                <a:solidFill>
                  <a:srgbClr val="647078"/>
                </a:solidFill>
              </a:defRPr>
            </a:pPr>
            <a:r>
              <a:t>Status</a:t>
            </a:r>
          </a:p>
        </p:txBody>
      </p:sp>
      <p:sp>
        <p:nvSpPr>
          <p:cNvPr id="12" name="TextBox 11"/>
          <p:cNvSpPr txBox="1"/>
          <p:nvPr/>
        </p:nvSpPr>
        <p:spPr>
          <a:xfrm>
            <a:off x="5312664" y="1719072"/>
            <a:ext cx="1133856" cy="274320"/>
          </a:xfrm>
          <a:prstGeom prst="rect">
            <a:avLst/>
          </a:prstGeom>
          <a:noFill/>
        </p:spPr>
        <p:txBody>
          <a:bodyPr wrap="none">
            <a:spAutoFit/>
          </a:bodyPr>
          <a:lstStyle/>
          <a:p>
            <a:pPr>
              <a:defRPr sz="1000" b="1">
                <a:solidFill>
                  <a:srgbClr val="647078"/>
                </a:solidFill>
              </a:defRPr>
            </a:pPr>
            <a:r>
              <a:t>Due</a:t>
            </a:r>
          </a:p>
        </p:txBody>
      </p:sp>
      <p:sp>
        <p:nvSpPr>
          <p:cNvPr id="13" name="Rectangle 12"/>
          <p:cNvSpPr/>
          <p:nvPr/>
        </p:nvSpPr>
        <p:spPr>
          <a:xfrm>
            <a:off x="731520" y="2560320"/>
            <a:ext cx="5760720" cy="9144"/>
          </a:xfrm>
          <a:prstGeom prst="rect">
            <a:avLst/>
          </a:prstGeom>
          <a:solidFill>
            <a:srgbClr val="E6EA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777240" y="2176272"/>
            <a:ext cx="1034257" cy="246221"/>
          </a:xfrm>
          <a:prstGeom prst="rect">
            <a:avLst/>
          </a:prstGeom>
          <a:noFill/>
        </p:spPr>
        <p:txBody>
          <a:bodyPr wrap="none">
            <a:spAutoFit/>
          </a:bodyPr>
          <a:lstStyle/>
          <a:p>
            <a:pPr>
              <a:defRPr sz="1000">
                <a:solidFill>
                  <a:srgbClr val="232D34"/>
                </a:solidFill>
              </a:defRPr>
            </a:pPr>
            <a:r>
              <a:rPr lang="en-US" dirty="0"/>
              <a:t>Intranet Refresh</a:t>
            </a:r>
            <a:endParaRPr dirty="0"/>
          </a:p>
        </p:txBody>
      </p:sp>
      <p:sp>
        <p:nvSpPr>
          <p:cNvPr id="15" name="TextBox 14"/>
          <p:cNvSpPr txBox="1"/>
          <p:nvPr/>
        </p:nvSpPr>
        <p:spPr>
          <a:xfrm>
            <a:off x="2818180" y="2176272"/>
            <a:ext cx="1174089" cy="292608"/>
          </a:xfrm>
          <a:prstGeom prst="rect">
            <a:avLst/>
          </a:prstGeom>
          <a:noFill/>
        </p:spPr>
        <p:txBody>
          <a:bodyPr wrap="none">
            <a:spAutoFit/>
          </a:bodyPr>
          <a:lstStyle/>
          <a:p>
            <a:pPr>
              <a:defRPr sz="1000">
                <a:solidFill>
                  <a:srgbClr val="232D34"/>
                </a:solidFill>
              </a:defRPr>
            </a:pPr>
            <a:r>
              <a:t>Alex</a:t>
            </a:r>
          </a:p>
        </p:txBody>
      </p:sp>
      <p:sp>
        <p:nvSpPr>
          <p:cNvPr id="16" name="Rounded Rectangle 15"/>
          <p:cNvSpPr/>
          <p:nvPr/>
        </p:nvSpPr>
        <p:spPr>
          <a:xfrm>
            <a:off x="4065422" y="2103120"/>
            <a:ext cx="1110081" cy="347472"/>
          </a:xfrm>
          <a:prstGeom prst="roundRect">
            <a:avLst/>
          </a:prstGeom>
          <a:solidFill>
            <a:srgbClr val="DEEF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232D34"/>
                </a:solidFill>
              </a:defRPr>
            </a:pPr>
            <a:r>
              <a:t>In progress</a:t>
            </a:r>
          </a:p>
        </p:txBody>
      </p:sp>
      <p:sp>
        <p:nvSpPr>
          <p:cNvPr id="17" name="TextBox 16"/>
          <p:cNvSpPr txBox="1"/>
          <p:nvPr/>
        </p:nvSpPr>
        <p:spPr>
          <a:xfrm>
            <a:off x="5312664" y="2176272"/>
            <a:ext cx="1060704" cy="292608"/>
          </a:xfrm>
          <a:prstGeom prst="rect">
            <a:avLst/>
          </a:prstGeom>
          <a:noFill/>
        </p:spPr>
        <p:txBody>
          <a:bodyPr wrap="none">
            <a:spAutoFit/>
          </a:bodyPr>
          <a:lstStyle/>
          <a:p>
            <a:pPr>
              <a:defRPr sz="1000">
                <a:solidFill>
                  <a:srgbClr val="232D34"/>
                </a:solidFill>
              </a:defRPr>
            </a:pPr>
            <a:r>
              <a:t>Aug 12</a:t>
            </a:r>
          </a:p>
        </p:txBody>
      </p:sp>
      <p:sp>
        <p:nvSpPr>
          <p:cNvPr id="18" name="Rectangle 17"/>
          <p:cNvSpPr/>
          <p:nvPr/>
        </p:nvSpPr>
        <p:spPr>
          <a:xfrm>
            <a:off x="731520" y="3182112"/>
            <a:ext cx="5760720" cy="9144"/>
          </a:xfrm>
          <a:prstGeom prst="rect">
            <a:avLst/>
          </a:prstGeom>
          <a:solidFill>
            <a:srgbClr val="E6EA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777240" y="2798064"/>
            <a:ext cx="1069524" cy="246221"/>
          </a:xfrm>
          <a:prstGeom prst="rect">
            <a:avLst/>
          </a:prstGeom>
          <a:noFill/>
        </p:spPr>
        <p:txBody>
          <a:bodyPr wrap="none">
            <a:spAutoFit/>
          </a:bodyPr>
          <a:lstStyle/>
          <a:p>
            <a:pPr>
              <a:defRPr sz="1000">
                <a:solidFill>
                  <a:srgbClr val="232D34"/>
                </a:solidFill>
              </a:defRPr>
            </a:pPr>
            <a:r>
              <a:rPr lang="en-US" dirty="0"/>
              <a:t>HR Policy </a:t>
            </a:r>
            <a:r>
              <a:rPr dirty="0"/>
              <a:t>Review</a:t>
            </a:r>
          </a:p>
        </p:txBody>
      </p:sp>
      <p:sp>
        <p:nvSpPr>
          <p:cNvPr id="20" name="TextBox 19"/>
          <p:cNvSpPr txBox="1"/>
          <p:nvPr/>
        </p:nvSpPr>
        <p:spPr>
          <a:xfrm>
            <a:off x="2818180" y="2798064"/>
            <a:ext cx="1174089" cy="292608"/>
          </a:xfrm>
          <a:prstGeom prst="rect">
            <a:avLst/>
          </a:prstGeom>
          <a:noFill/>
        </p:spPr>
        <p:txBody>
          <a:bodyPr wrap="none">
            <a:spAutoFit/>
          </a:bodyPr>
          <a:lstStyle/>
          <a:p>
            <a:pPr>
              <a:defRPr sz="1000">
                <a:solidFill>
                  <a:srgbClr val="232D34"/>
                </a:solidFill>
              </a:defRPr>
            </a:pPr>
            <a:r>
              <a:t>Priya</a:t>
            </a:r>
          </a:p>
        </p:txBody>
      </p:sp>
      <p:sp>
        <p:nvSpPr>
          <p:cNvPr id="21" name="Rounded Rectangle 20"/>
          <p:cNvSpPr/>
          <p:nvPr/>
        </p:nvSpPr>
        <p:spPr>
          <a:xfrm>
            <a:off x="4065422" y="2724912"/>
            <a:ext cx="1110081" cy="347472"/>
          </a:xfrm>
          <a:prstGeom prst="roundRect">
            <a:avLst/>
          </a:prstGeom>
          <a:solidFill>
            <a:srgbClr val="FFE6D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232D34"/>
                </a:solidFill>
              </a:defRPr>
            </a:pPr>
            <a:r>
              <a:t>Blocked</a:t>
            </a:r>
          </a:p>
        </p:txBody>
      </p:sp>
      <p:sp>
        <p:nvSpPr>
          <p:cNvPr id="22" name="TextBox 21"/>
          <p:cNvSpPr txBox="1"/>
          <p:nvPr/>
        </p:nvSpPr>
        <p:spPr>
          <a:xfrm>
            <a:off x="5312664" y="2798064"/>
            <a:ext cx="1060704" cy="292608"/>
          </a:xfrm>
          <a:prstGeom prst="rect">
            <a:avLst/>
          </a:prstGeom>
          <a:noFill/>
        </p:spPr>
        <p:txBody>
          <a:bodyPr wrap="none">
            <a:spAutoFit/>
          </a:bodyPr>
          <a:lstStyle/>
          <a:p>
            <a:pPr>
              <a:defRPr sz="1000">
                <a:solidFill>
                  <a:srgbClr val="232D34"/>
                </a:solidFill>
              </a:defRPr>
            </a:pPr>
            <a:r>
              <a:t>Aug 13</a:t>
            </a:r>
          </a:p>
        </p:txBody>
      </p:sp>
      <p:sp>
        <p:nvSpPr>
          <p:cNvPr id="23" name="Rectangle 22"/>
          <p:cNvSpPr/>
          <p:nvPr/>
        </p:nvSpPr>
        <p:spPr>
          <a:xfrm>
            <a:off x="731520" y="3803904"/>
            <a:ext cx="5760720" cy="9144"/>
          </a:xfrm>
          <a:prstGeom prst="rect">
            <a:avLst/>
          </a:prstGeom>
          <a:solidFill>
            <a:srgbClr val="E6EAE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p:cNvSpPr txBox="1"/>
          <p:nvPr/>
        </p:nvSpPr>
        <p:spPr>
          <a:xfrm>
            <a:off x="777240" y="3419856"/>
            <a:ext cx="958917" cy="246221"/>
          </a:xfrm>
          <a:prstGeom prst="rect">
            <a:avLst/>
          </a:prstGeom>
          <a:noFill/>
        </p:spPr>
        <p:txBody>
          <a:bodyPr wrap="none">
            <a:spAutoFit/>
          </a:bodyPr>
          <a:lstStyle/>
          <a:p>
            <a:pPr>
              <a:defRPr sz="1000">
                <a:solidFill>
                  <a:srgbClr val="232D34"/>
                </a:solidFill>
              </a:defRPr>
            </a:pPr>
            <a:r>
              <a:rPr lang="en-US" dirty="0"/>
              <a:t>Facilities Move</a:t>
            </a:r>
            <a:endParaRPr dirty="0"/>
          </a:p>
        </p:txBody>
      </p:sp>
      <p:sp>
        <p:nvSpPr>
          <p:cNvPr id="25" name="TextBox 24"/>
          <p:cNvSpPr txBox="1"/>
          <p:nvPr/>
        </p:nvSpPr>
        <p:spPr>
          <a:xfrm>
            <a:off x="2818180" y="3419856"/>
            <a:ext cx="1174089" cy="292608"/>
          </a:xfrm>
          <a:prstGeom prst="rect">
            <a:avLst/>
          </a:prstGeom>
          <a:noFill/>
        </p:spPr>
        <p:txBody>
          <a:bodyPr wrap="none">
            <a:spAutoFit/>
          </a:bodyPr>
          <a:lstStyle/>
          <a:p>
            <a:pPr>
              <a:defRPr sz="1000">
                <a:solidFill>
                  <a:srgbClr val="232D34"/>
                </a:solidFill>
              </a:defRPr>
            </a:pPr>
            <a:r>
              <a:t>Jordan</a:t>
            </a:r>
          </a:p>
        </p:txBody>
      </p:sp>
      <p:sp>
        <p:nvSpPr>
          <p:cNvPr id="26" name="Rounded Rectangle 25"/>
          <p:cNvSpPr/>
          <p:nvPr/>
        </p:nvSpPr>
        <p:spPr>
          <a:xfrm>
            <a:off x="4065422" y="3346704"/>
            <a:ext cx="1110081" cy="347472"/>
          </a:xfrm>
          <a:prstGeom prst="roundRect">
            <a:avLst/>
          </a:prstGeom>
          <a:solidFill>
            <a:srgbClr val="DCF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232D34"/>
                </a:solidFill>
              </a:defRPr>
            </a:pPr>
            <a:r>
              <a:t>Complete</a:t>
            </a:r>
          </a:p>
        </p:txBody>
      </p:sp>
      <p:sp>
        <p:nvSpPr>
          <p:cNvPr id="27" name="TextBox 26"/>
          <p:cNvSpPr txBox="1"/>
          <p:nvPr/>
        </p:nvSpPr>
        <p:spPr>
          <a:xfrm>
            <a:off x="5312664" y="3419856"/>
            <a:ext cx="1060704" cy="292608"/>
          </a:xfrm>
          <a:prstGeom prst="rect">
            <a:avLst/>
          </a:prstGeom>
          <a:noFill/>
        </p:spPr>
        <p:txBody>
          <a:bodyPr wrap="none">
            <a:spAutoFit/>
          </a:bodyPr>
          <a:lstStyle/>
          <a:p>
            <a:pPr>
              <a:defRPr sz="1000">
                <a:solidFill>
                  <a:srgbClr val="232D34"/>
                </a:solidFill>
              </a:defRPr>
            </a:pPr>
            <a:r>
              <a:t>Aug 14</a:t>
            </a:r>
          </a:p>
        </p:txBody>
      </p:sp>
      <p:sp>
        <p:nvSpPr>
          <p:cNvPr id="28" name="Rounded Rectangle 27"/>
          <p:cNvSpPr/>
          <p:nvPr/>
        </p:nvSpPr>
        <p:spPr>
          <a:xfrm>
            <a:off x="6995160" y="1234440"/>
            <a:ext cx="4480560" cy="2834640"/>
          </a:xfrm>
          <a:prstGeom prst="roundRect">
            <a:avLst/>
          </a:prstGeom>
          <a:solidFill>
            <a:srgbClr val="1E262C"/>
          </a:solidFill>
          <a:ln>
            <a:solidFill>
              <a:srgbClr val="414E5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TextBox 28"/>
          <p:cNvSpPr txBox="1"/>
          <p:nvPr/>
        </p:nvSpPr>
        <p:spPr>
          <a:xfrm>
            <a:off x="7159752" y="1371600"/>
            <a:ext cx="4151376" cy="2560320"/>
          </a:xfrm>
          <a:prstGeom prst="rect">
            <a:avLst/>
          </a:prstGeom>
          <a:noFill/>
        </p:spPr>
        <p:txBody>
          <a:bodyPr wrap="square">
            <a:spAutoFit/>
          </a:bodyPr>
          <a:lstStyle/>
          <a:p>
            <a:pPr>
              <a:defRPr sz="1400">
                <a:solidFill>
                  <a:srgbClr val="D2EBDC"/>
                </a:solidFill>
                <a:latin typeface="Consolas"/>
              </a:defRPr>
            </a:pPr>
            <a:r>
              <a:t>{</a:t>
            </a:r>
            <a:br/>
            <a:r>
              <a:t>  "elmType": "div",</a:t>
            </a:r>
            <a:br/>
            <a:r>
              <a:t>  "attributes": {</a:t>
            </a:r>
            <a:br/>
            <a:r>
              <a:t>    "class": "sp-field-severity--good"</a:t>
            </a:r>
            <a:br/>
            <a:r>
              <a:t>  },</a:t>
            </a:r>
            <a:br/>
            <a:r>
              <a:t>  "txtContent": "@currentField"</a:t>
            </a:r>
            <a:br/>
            <a:r>
              <a:t>}</a:t>
            </a:r>
          </a:p>
        </p:txBody>
      </p:sp>
      <p:sp>
        <p:nvSpPr>
          <p:cNvPr id="30" name="TextBox 29"/>
          <p:cNvSpPr txBox="1"/>
          <p:nvPr/>
        </p:nvSpPr>
        <p:spPr>
          <a:xfrm>
            <a:off x="7040880" y="4251960"/>
            <a:ext cx="4617720" cy="1041311"/>
          </a:xfrm>
          <a:prstGeom prst="rect">
            <a:avLst/>
          </a:prstGeom>
          <a:noFill/>
        </p:spPr>
        <p:txBody>
          <a:bodyPr wrap="square" lIns="0" rIns="0">
            <a:spAutoFit/>
          </a:bodyPr>
          <a:lstStyle/>
          <a:p>
            <a:pPr>
              <a:spcAft>
                <a:spcPts val="1000"/>
              </a:spcAft>
              <a:defRPr sz="1500">
                <a:solidFill>
                  <a:srgbClr val="232D34"/>
                </a:solidFill>
              </a:defRPr>
            </a:pPr>
            <a:r>
              <a:rPr dirty="0"/>
              <a:t>•  Use the built-in formatting designer first</a:t>
            </a:r>
          </a:p>
          <a:p>
            <a:pPr>
              <a:spcAft>
                <a:spcPts val="1000"/>
              </a:spcAft>
              <a:defRPr sz="1500">
                <a:solidFill>
                  <a:srgbClr val="232D34"/>
                </a:solidFill>
              </a:defRPr>
            </a:pPr>
            <a:r>
              <a:rPr dirty="0"/>
              <a:t>•  Switch to </a:t>
            </a:r>
            <a:r>
              <a:rPr lang="en-US" b="1" dirty="0"/>
              <a:t>A</a:t>
            </a:r>
            <a:r>
              <a:rPr b="1" dirty="0"/>
              <a:t>dvanced </a:t>
            </a:r>
            <a:r>
              <a:rPr lang="en-US" b="1" dirty="0"/>
              <a:t>M</a:t>
            </a:r>
            <a:r>
              <a:rPr b="1" dirty="0"/>
              <a:t>ode </a:t>
            </a:r>
            <a:r>
              <a:rPr dirty="0"/>
              <a:t>to see the JSON it generated</a:t>
            </a:r>
          </a:p>
          <a:p>
            <a:pPr>
              <a:spcAft>
                <a:spcPts val="1000"/>
              </a:spcAft>
              <a:defRPr sz="1500">
                <a:solidFill>
                  <a:srgbClr val="232D34"/>
                </a:solidFill>
              </a:defRPr>
            </a:pPr>
            <a:endParaRPr dirty="0"/>
          </a:p>
        </p:txBody>
      </p:sp>
      <p:sp>
        <p:nvSpPr>
          <p:cNvPr id="31" name="Rectangle 30"/>
          <p:cNvSpPr/>
          <p:nvPr/>
        </p:nvSpPr>
        <p:spPr>
          <a:xfrm>
            <a:off x="502920" y="6528816"/>
            <a:ext cx="11155680" cy="13716"/>
          </a:xfrm>
          <a:prstGeom prst="rect">
            <a:avLst/>
          </a:prstGeom>
          <a:solidFill>
            <a:srgbClr val="DEEF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TextBox 31"/>
          <p:cNvSpPr txBox="1"/>
          <p:nvPr/>
        </p:nvSpPr>
        <p:spPr>
          <a:xfrm>
            <a:off x="530352" y="6565392"/>
            <a:ext cx="7772400" cy="182880"/>
          </a:xfrm>
          <a:prstGeom prst="rect">
            <a:avLst/>
          </a:prstGeom>
          <a:noFill/>
        </p:spPr>
        <p:txBody>
          <a:bodyPr wrap="none">
            <a:spAutoFit/>
          </a:bodyPr>
          <a:lstStyle/>
          <a:p>
            <a:pPr>
              <a:defRPr sz="800">
                <a:solidFill>
                  <a:srgbClr val="647078"/>
                </a:solidFill>
              </a:defRPr>
            </a:pPr>
            <a:r>
              <a:t>SharePoint in Depth  •  No-Code SharePoint Magic</a:t>
            </a:r>
          </a:p>
        </p:txBody>
      </p:sp>
      <p:sp>
        <p:nvSpPr>
          <p:cNvPr id="33" name="TextBox 32"/>
          <p:cNvSpPr txBox="1"/>
          <p:nvPr/>
        </p:nvSpPr>
        <p:spPr>
          <a:xfrm>
            <a:off x="11064240" y="6565392"/>
            <a:ext cx="548640" cy="182880"/>
          </a:xfrm>
          <a:prstGeom prst="rect">
            <a:avLst/>
          </a:prstGeom>
          <a:noFill/>
        </p:spPr>
        <p:txBody>
          <a:bodyPr wrap="none">
            <a:spAutoFit/>
          </a:bodyPr>
          <a:lstStyle/>
          <a:p>
            <a:pPr algn="r">
              <a:defRPr sz="800">
                <a:solidFill>
                  <a:srgbClr val="647078"/>
                </a:solidFill>
              </a:defRPr>
            </a:pPr>
            <a:r>
              <a:t>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12191695" cy="566928"/>
          </a:xfrm>
          <a:prstGeom prst="rect">
            <a:avLst/>
          </a:prstGeom>
          <a:solidFill>
            <a:srgbClr val="182C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02920" y="91440"/>
            <a:ext cx="9784080" cy="384048"/>
          </a:xfrm>
          <a:prstGeom prst="rect">
            <a:avLst/>
          </a:prstGeom>
          <a:noFill/>
        </p:spPr>
        <p:txBody>
          <a:bodyPr wrap="none">
            <a:spAutoFit/>
          </a:bodyPr>
          <a:lstStyle/>
          <a:p>
            <a:pPr>
              <a:defRPr sz="2500" b="1">
                <a:solidFill>
                  <a:srgbClr val="FFFFFF"/>
                </a:solidFill>
              </a:defRPr>
            </a:pPr>
            <a:r>
              <a:t>The Generic List Form</a:t>
            </a:r>
          </a:p>
        </p:txBody>
      </p:sp>
      <p:sp>
        <p:nvSpPr>
          <p:cNvPr id="5" name="TextBox 4"/>
          <p:cNvSpPr txBox="1"/>
          <p:nvPr/>
        </p:nvSpPr>
        <p:spPr>
          <a:xfrm>
            <a:off x="10058400" y="118872"/>
            <a:ext cx="1645920" cy="320040"/>
          </a:xfrm>
          <a:prstGeom prst="rect">
            <a:avLst/>
          </a:prstGeom>
          <a:noFill/>
        </p:spPr>
        <p:txBody>
          <a:bodyPr wrap="none">
            <a:spAutoFit/>
          </a:bodyPr>
          <a:lstStyle/>
          <a:p>
            <a:pPr algn="r">
              <a:defRPr sz="1000" b="1">
                <a:solidFill>
                  <a:srgbClr val="A0DCDC"/>
                </a:solidFill>
              </a:defRPr>
            </a:pPr>
            <a:r>
              <a:t>FORMS</a:t>
            </a:r>
          </a:p>
        </p:txBody>
      </p:sp>
      <p:sp>
        <p:nvSpPr>
          <p:cNvPr id="6" name="Rounded Rectangle 5"/>
          <p:cNvSpPr/>
          <p:nvPr/>
        </p:nvSpPr>
        <p:spPr>
          <a:xfrm>
            <a:off x="1005840" y="1097280"/>
            <a:ext cx="5486400" cy="4846320"/>
          </a:xfrm>
          <a:prstGeom prst="roundRect">
            <a:avLst/>
          </a:prstGeom>
          <a:solidFill>
            <a:srgbClr val="FFFFFF"/>
          </a:solidFill>
          <a:ln>
            <a:solidFill>
              <a:srgbClr val="CDD7D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ectangle 6"/>
          <p:cNvSpPr/>
          <p:nvPr/>
        </p:nvSpPr>
        <p:spPr>
          <a:xfrm>
            <a:off x="1005840" y="1097280"/>
            <a:ext cx="5486400" cy="594360"/>
          </a:xfrm>
          <a:prstGeom prst="rect">
            <a:avLst/>
          </a:prstGeom>
          <a:solidFill>
            <a:srgbClr val="F2F7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280160" y="1280160"/>
            <a:ext cx="4389120" cy="274320"/>
          </a:xfrm>
          <a:prstGeom prst="rect">
            <a:avLst/>
          </a:prstGeom>
          <a:noFill/>
        </p:spPr>
        <p:txBody>
          <a:bodyPr wrap="none">
            <a:spAutoFit/>
          </a:bodyPr>
          <a:lstStyle/>
          <a:p>
            <a:pPr>
              <a:defRPr sz="2000" b="1">
                <a:solidFill>
                  <a:srgbClr val="182C3C"/>
                </a:solidFill>
              </a:defRPr>
            </a:pPr>
            <a:r>
              <a:t>New item</a:t>
            </a:r>
          </a:p>
        </p:txBody>
      </p:sp>
      <p:sp>
        <p:nvSpPr>
          <p:cNvPr id="9" name="TextBox 8"/>
          <p:cNvSpPr txBox="1"/>
          <p:nvPr/>
        </p:nvSpPr>
        <p:spPr>
          <a:xfrm>
            <a:off x="1325880" y="1965960"/>
            <a:ext cx="1828800" cy="228600"/>
          </a:xfrm>
          <a:prstGeom prst="rect">
            <a:avLst/>
          </a:prstGeom>
          <a:noFill/>
        </p:spPr>
        <p:txBody>
          <a:bodyPr wrap="none">
            <a:spAutoFit/>
          </a:bodyPr>
          <a:lstStyle/>
          <a:p>
            <a:pPr>
              <a:defRPr sz="1100" b="1">
                <a:solidFill>
                  <a:srgbClr val="232D34"/>
                </a:solidFill>
              </a:defRPr>
            </a:pPr>
            <a:r>
              <a:t>Title</a:t>
            </a:r>
          </a:p>
        </p:txBody>
      </p:sp>
      <p:sp>
        <p:nvSpPr>
          <p:cNvPr id="10" name="Rectangle 9"/>
          <p:cNvSpPr/>
          <p:nvPr/>
        </p:nvSpPr>
        <p:spPr>
          <a:xfrm>
            <a:off x="1325880" y="2221991"/>
            <a:ext cx="4572000" cy="347472"/>
          </a:xfrm>
          <a:prstGeom prst="rect">
            <a:avLst/>
          </a:prstGeom>
          <a:solidFill>
            <a:srgbClr val="FFFFFF"/>
          </a:solidFill>
          <a:ln>
            <a:solidFill>
              <a:srgbClr val="B4BEC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1444752" y="2276856"/>
            <a:ext cx="4297680" cy="201168"/>
          </a:xfrm>
          <a:prstGeom prst="rect">
            <a:avLst/>
          </a:prstGeom>
          <a:noFill/>
        </p:spPr>
        <p:txBody>
          <a:bodyPr wrap="none">
            <a:spAutoFit/>
          </a:bodyPr>
          <a:lstStyle/>
          <a:p>
            <a:pPr>
              <a:defRPr sz="1000">
                <a:solidFill>
                  <a:srgbClr val="647078"/>
                </a:solidFill>
              </a:defRPr>
            </a:pPr>
            <a:r>
              <a:t>Enter a title</a:t>
            </a:r>
          </a:p>
        </p:txBody>
      </p:sp>
      <p:sp>
        <p:nvSpPr>
          <p:cNvPr id="12" name="TextBox 11"/>
          <p:cNvSpPr txBox="1"/>
          <p:nvPr/>
        </p:nvSpPr>
        <p:spPr>
          <a:xfrm>
            <a:off x="1325880" y="2788920"/>
            <a:ext cx="1828800" cy="228600"/>
          </a:xfrm>
          <a:prstGeom prst="rect">
            <a:avLst/>
          </a:prstGeom>
          <a:noFill/>
        </p:spPr>
        <p:txBody>
          <a:bodyPr wrap="none">
            <a:spAutoFit/>
          </a:bodyPr>
          <a:lstStyle/>
          <a:p>
            <a:pPr>
              <a:defRPr sz="1100" b="1">
                <a:solidFill>
                  <a:srgbClr val="232D34"/>
                </a:solidFill>
              </a:defRPr>
            </a:pPr>
            <a:r>
              <a:t>Department</a:t>
            </a:r>
          </a:p>
        </p:txBody>
      </p:sp>
      <p:sp>
        <p:nvSpPr>
          <p:cNvPr id="13" name="Rectangle 12"/>
          <p:cNvSpPr/>
          <p:nvPr/>
        </p:nvSpPr>
        <p:spPr>
          <a:xfrm>
            <a:off x="1325880" y="3044952"/>
            <a:ext cx="4572000" cy="347472"/>
          </a:xfrm>
          <a:prstGeom prst="rect">
            <a:avLst/>
          </a:prstGeom>
          <a:solidFill>
            <a:srgbClr val="FFFFFF"/>
          </a:solidFill>
          <a:ln>
            <a:solidFill>
              <a:srgbClr val="B4BEC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1444752" y="3099815"/>
            <a:ext cx="4297680" cy="201168"/>
          </a:xfrm>
          <a:prstGeom prst="rect">
            <a:avLst/>
          </a:prstGeom>
          <a:noFill/>
        </p:spPr>
        <p:txBody>
          <a:bodyPr wrap="none">
            <a:spAutoFit/>
          </a:bodyPr>
          <a:lstStyle/>
          <a:p>
            <a:pPr>
              <a:defRPr sz="1000">
                <a:solidFill>
                  <a:srgbClr val="647078"/>
                </a:solidFill>
              </a:defRPr>
            </a:pPr>
            <a:r>
              <a:t>Select an option</a:t>
            </a:r>
          </a:p>
        </p:txBody>
      </p:sp>
      <p:sp>
        <p:nvSpPr>
          <p:cNvPr id="15" name="TextBox 14"/>
          <p:cNvSpPr txBox="1"/>
          <p:nvPr/>
        </p:nvSpPr>
        <p:spPr>
          <a:xfrm>
            <a:off x="1325880" y="3611880"/>
            <a:ext cx="1828800" cy="228600"/>
          </a:xfrm>
          <a:prstGeom prst="rect">
            <a:avLst/>
          </a:prstGeom>
          <a:noFill/>
        </p:spPr>
        <p:txBody>
          <a:bodyPr wrap="none">
            <a:spAutoFit/>
          </a:bodyPr>
          <a:lstStyle/>
          <a:p>
            <a:pPr>
              <a:defRPr sz="1100" b="1">
                <a:solidFill>
                  <a:srgbClr val="232D34"/>
                </a:solidFill>
              </a:defRPr>
            </a:pPr>
            <a:r>
              <a:t>Owner</a:t>
            </a:r>
          </a:p>
        </p:txBody>
      </p:sp>
      <p:sp>
        <p:nvSpPr>
          <p:cNvPr id="16" name="Rectangle 15"/>
          <p:cNvSpPr/>
          <p:nvPr/>
        </p:nvSpPr>
        <p:spPr>
          <a:xfrm>
            <a:off x="1325880" y="3867912"/>
            <a:ext cx="4572000" cy="347472"/>
          </a:xfrm>
          <a:prstGeom prst="rect">
            <a:avLst/>
          </a:prstGeom>
          <a:solidFill>
            <a:srgbClr val="FFFFFF"/>
          </a:solidFill>
          <a:ln>
            <a:solidFill>
              <a:srgbClr val="B4BEC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1444752" y="3922776"/>
            <a:ext cx="4297680" cy="201168"/>
          </a:xfrm>
          <a:prstGeom prst="rect">
            <a:avLst/>
          </a:prstGeom>
          <a:noFill/>
        </p:spPr>
        <p:txBody>
          <a:bodyPr wrap="none">
            <a:spAutoFit/>
          </a:bodyPr>
          <a:lstStyle/>
          <a:p>
            <a:pPr>
              <a:defRPr sz="1000">
                <a:solidFill>
                  <a:srgbClr val="647078"/>
                </a:solidFill>
              </a:defRPr>
            </a:pPr>
            <a:r>
              <a:t>Enter a name</a:t>
            </a:r>
          </a:p>
        </p:txBody>
      </p:sp>
      <p:sp>
        <p:nvSpPr>
          <p:cNvPr id="18" name="TextBox 17"/>
          <p:cNvSpPr txBox="1"/>
          <p:nvPr/>
        </p:nvSpPr>
        <p:spPr>
          <a:xfrm>
            <a:off x="1325880" y="4434840"/>
            <a:ext cx="1828800" cy="228600"/>
          </a:xfrm>
          <a:prstGeom prst="rect">
            <a:avLst/>
          </a:prstGeom>
          <a:noFill/>
        </p:spPr>
        <p:txBody>
          <a:bodyPr wrap="none">
            <a:spAutoFit/>
          </a:bodyPr>
          <a:lstStyle/>
          <a:p>
            <a:pPr>
              <a:defRPr sz="1100" b="1">
                <a:solidFill>
                  <a:srgbClr val="232D34"/>
                </a:solidFill>
              </a:defRPr>
            </a:pPr>
            <a:r>
              <a:t>Status</a:t>
            </a:r>
          </a:p>
        </p:txBody>
      </p:sp>
      <p:sp>
        <p:nvSpPr>
          <p:cNvPr id="19" name="Rectangle 18"/>
          <p:cNvSpPr/>
          <p:nvPr/>
        </p:nvSpPr>
        <p:spPr>
          <a:xfrm>
            <a:off x="1325880" y="4690872"/>
            <a:ext cx="4572000" cy="347472"/>
          </a:xfrm>
          <a:prstGeom prst="rect">
            <a:avLst/>
          </a:prstGeom>
          <a:solidFill>
            <a:srgbClr val="FFFFFF"/>
          </a:solidFill>
          <a:ln>
            <a:solidFill>
              <a:srgbClr val="B4BEC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1444752" y="4745736"/>
            <a:ext cx="4297680" cy="201168"/>
          </a:xfrm>
          <a:prstGeom prst="rect">
            <a:avLst/>
          </a:prstGeom>
          <a:noFill/>
        </p:spPr>
        <p:txBody>
          <a:bodyPr wrap="none">
            <a:spAutoFit/>
          </a:bodyPr>
          <a:lstStyle/>
          <a:p>
            <a:pPr>
              <a:defRPr sz="1000">
                <a:solidFill>
                  <a:srgbClr val="647078"/>
                </a:solidFill>
              </a:defRPr>
            </a:pPr>
            <a:r>
              <a:t>Select an option</a:t>
            </a:r>
          </a:p>
        </p:txBody>
      </p:sp>
      <p:sp>
        <p:nvSpPr>
          <p:cNvPr id="21" name="TextBox 20"/>
          <p:cNvSpPr txBox="1"/>
          <p:nvPr/>
        </p:nvSpPr>
        <p:spPr>
          <a:xfrm>
            <a:off x="7040880" y="1508760"/>
            <a:ext cx="4206240" cy="1272143"/>
          </a:xfrm>
          <a:prstGeom prst="rect">
            <a:avLst/>
          </a:prstGeom>
          <a:noFill/>
        </p:spPr>
        <p:txBody>
          <a:bodyPr wrap="square" lIns="0" rIns="0">
            <a:spAutoFit/>
          </a:bodyPr>
          <a:lstStyle/>
          <a:p>
            <a:pPr>
              <a:spcAft>
                <a:spcPts val="1000"/>
              </a:spcAft>
              <a:defRPr sz="2000">
                <a:solidFill>
                  <a:srgbClr val="232D34"/>
                </a:solidFill>
              </a:defRPr>
            </a:pPr>
            <a:r>
              <a:rPr dirty="0"/>
              <a:t>•  </a:t>
            </a:r>
            <a:r>
              <a:rPr lang="en-US" dirty="0"/>
              <a:t>V</a:t>
            </a:r>
            <a:r>
              <a:rPr dirty="0"/>
              <a:t>isually generic</a:t>
            </a:r>
          </a:p>
          <a:p>
            <a:pPr>
              <a:spcAft>
                <a:spcPts val="1000"/>
              </a:spcAft>
              <a:defRPr sz="2000">
                <a:solidFill>
                  <a:srgbClr val="232D34"/>
                </a:solidFill>
              </a:defRPr>
            </a:pPr>
            <a:r>
              <a:rPr dirty="0"/>
              <a:t>•  </a:t>
            </a:r>
            <a:r>
              <a:rPr lang="en-US" dirty="0"/>
              <a:t>All fields are full-width</a:t>
            </a:r>
            <a:endParaRPr dirty="0"/>
          </a:p>
          <a:p>
            <a:pPr>
              <a:spcAft>
                <a:spcPts val="1000"/>
              </a:spcAft>
              <a:defRPr sz="2000">
                <a:solidFill>
                  <a:srgbClr val="232D34"/>
                </a:solidFill>
              </a:defRPr>
            </a:pPr>
            <a:r>
              <a:rPr dirty="0"/>
              <a:t>•  </a:t>
            </a:r>
            <a:r>
              <a:rPr lang="en-US" dirty="0"/>
              <a:t>Not organized, just linear</a:t>
            </a:r>
            <a:endParaRPr dirty="0"/>
          </a:p>
        </p:txBody>
      </p:sp>
      <p:sp>
        <p:nvSpPr>
          <p:cNvPr id="23" name="Rectangle 22"/>
          <p:cNvSpPr/>
          <p:nvPr/>
        </p:nvSpPr>
        <p:spPr>
          <a:xfrm>
            <a:off x="502920" y="6528816"/>
            <a:ext cx="11155680" cy="13716"/>
          </a:xfrm>
          <a:prstGeom prst="rect">
            <a:avLst/>
          </a:prstGeom>
          <a:solidFill>
            <a:srgbClr val="DEEF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p:cNvSpPr txBox="1"/>
          <p:nvPr/>
        </p:nvSpPr>
        <p:spPr>
          <a:xfrm>
            <a:off x="530352" y="6565392"/>
            <a:ext cx="7772400" cy="182880"/>
          </a:xfrm>
          <a:prstGeom prst="rect">
            <a:avLst/>
          </a:prstGeom>
          <a:noFill/>
        </p:spPr>
        <p:txBody>
          <a:bodyPr wrap="none">
            <a:spAutoFit/>
          </a:bodyPr>
          <a:lstStyle/>
          <a:p>
            <a:pPr>
              <a:defRPr sz="800">
                <a:solidFill>
                  <a:srgbClr val="647078"/>
                </a:solidFill>
              </a:defRPr>
            </a:pPr>
            <a:r>
              <a:t>SharePoint in Depth  •  No-Code SharePoint Magic</a:t>
            </a:r>
          </a:p>
        </p:txBody>
      </p:sp>
      <p:sp>
        <p:nvSpPr>
          <p:cNvPr id="25" name="TextBox 24"/>
          <p:cNvSpPr txBox="1"/>
          <p:nvPr/>
        </p:nvSpPr>
        <p:spPr>
          <a:xfrm>
            <a:off x="11064240" y="6565392"/>
            <a:ext cx="548640" cy="182880"/>
          </a:xfrm>
          <a:prstGeom prst="rect">
            <a:avLst/>
          </a:prstGeom>
          <a:noFill/>
        </p:spPr>
        <p:txBody>
          <a:bodyPr wrap="none">
            <a:spAutoFit/>
          </a:bodyPr>
          <a:lstStyle/>
          <a:p>
            <a:pPr algn="r">
              <a:defRPr sz="800">
                <a:solidFill>
                  <a:srgbClr val="647078"/>
                </a:solidFill>
              </a:defRPr>
            </a:pPr>
            <a:r>
              <a:t>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12191695" cy="566928"/>
          </a:xfrm>
          <a:prstGeom prst="rect">
            <a:avLst/>
          </a:prstGeom>
          <a:solidFill>
            <a:srgbClr val="182C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02920" y="91440"/>
            <a:ext cx="9784080" cy="384048"/>
          </a:xfrm>
          <a:prstGeom prst="rect">
            <a:avLst/>
          </a:prstGeom>
          <a:noFill/>
        </p:spPr>
        <p:txBody>
          <a:bodyPr wrap="none">
            <a:spAutoFit/>
          </a:bodyPr>
          <a:lstStyle/>
          <a:p>
            <a:pPr>
              <a:defRPr sz="2500" b="1">
                <a:solidFill>
                  <a:srgbClr val="FFFFFF"/>
                </a:solidFill>
              </a:defRPr>
            </a:pPr>
            <a:r>
              <a:t>Form JSON: Header + Body + Footer</a:t>
            </a:r>
          </a:p>
        </p:txBody>
      </p:sp>
      <p:sp>
        <p:nvSpPr>
          <p:cNvPr id="5" name="TextBox 4"/>
          <p:cNvSpPr txBox="1"/>
          <p:nvPr/>
        </p:nvSpPr>
        <p:spPr>
          <a:xfrm>
            <a:off x="10058400" y="118872"/>
            <a:ext cx="1645920" cy="320040"/>
          </a:xfrm>
          <a:prstGeom prst="rect">
            <a:avLst/>
          </a:prstGeom>
          <a:noFill/>
        </p:spPr>
        <p:txBody>
          <a:bodyPr wrap="none">
            <a:spAutoFit/>
          </a:bodyPr>
          <a:lstStyle/>
          <a:p>
            <a:pPr algn="r">
              <a:defRPr sz="1000" b="1">
                <a:solidFill>
                  <a:srgbClr val="A0DCDC"/>
                </a:solidFill>
              </a:defRPr>
            </a:pPr>
            <a:r>
              <a:t>FORMS</a:t>
            </a:r>
          </a:p>
        </p:txBody>
      </p:sp>
      <p:sp>
        <p:nvSpPr>
          <p:cNvPr id="6" name="Rounded Rectangle 5"/>
          <p:cNvSpPr/>
          <p:nvPr/>
        </p:nvSpPr>
        <p:spPr>
          <a:xfrm>
            <a:off x="777240" y="1143000"/>
            <a:ext cx="4754880" cy="1051560"/>
          </a:xfrm>
          <a:prstGeom prst="roundRect">
            <a:avLst/>
          </a:prstGeom>
          <a:solidFill>
            <a:srgbClr val="DEEF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051560" y="1307592"/>
            <a:ext cx="1143000" cy="274320"/>
          </a:xfrm>
          <a:prstGeom prst="rect">
            <a:avLst/>
          </a:prstGeom>
          <a:noFill/>
        </p:spPr>
        <p:txBody>
          <a:bodyPr wrap="none">
            <a:spAutoFit/>
          </a:bodyPr>
          <a:lstStyle/>
          <a:p>
            <a:pPr>
              <a:defRPr sz="1500" b="1">
                <a:solidFill>
                  <a:srgbClr val="03787C"/>
                </a:solidFill>
              </a:defRPr>
            </a:pPr>
            <a:r>
              <a:t>HEADER</a:t>
            </a:r>
          </a:p>
        </p:txBody>
      </p:sp>
      <p:sp>
        <p:nvSpPr>
          <p:cNvPr id="8" name="TextBox 7"/>
          <p:cNvSpPr txBox="1"/>
          <p:nvPr/>
        </p:nvSpPr>
        <p:spPr>
          <a:xfrm>
            <a:off x="1958177" y="1483276"/>
            <a:ext cx="2569421" cy="323165"/>
          </a:xfrm>
          <a:prstGeom prst="rect">
            <a:avLst/>
          </a:prstGeom>
          <a:noFill/>
        </p:spPr>
        <p:txBody>
          <a:bodyPr wrap="none">
            <a:spAutoFit/>
          </a:bodyPr>
          <a:lstStyle/>
          <a:p>
            <a:pPr>
              <a:defRPr sz="1500">
                <a:solidFill>
                  <a:srgbClr val="232D34"/>
                </a:solidFill>
              </a:defRPr>
            </a:pPr>
            <a:r>
              <a:rPr dirty="0"/>
              <a:t>Branding, context, instructions</a:t>
            </a:r>
          </a:p>
        </p:txBody>
      </p:sp>
      <p:sp>
        <p:nvSpPr>
          <p:cNvPr id="9" name="Rounded Rectangle 8"/>
          <p:cNvSpPr/>
          <p:nvPr/>
        </p:nvSpPr>
        <p:spPr>
          <a:xfrm>
            <a:off x="777240" y="2560320"/>
            <a:ext cx="4754880" cy="1051560"/>
          </a:xfrm>
          <a:prstGeom prst="roundRect">
            <a:avLst/>
          </a:prstGeom>
          <a:solidFill>
            <a:srgbClr val="F2F7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1051560" y="2724912"/>
            <a:ext cx="1143000" cy="274320"/>
          </a:xfrm>
          <a:prstGeom prst="rect">
            <a:avLst/>
          </a:prstGeom>
          <a:noFill/>
        </p:spPr>
        <p:txBody>
          <a:bodyPr wrap="none">
            <a:spAutoFit/>
          </a:bodyPr>
          <a:lstStyle/>
          <a:p>
            <a:pPr>
              <a:defRPr sz="1500" b="1">
                <a:solidFill>
                  <a:srgbClr val="03787C"/>
                </a:solidFill>
              </a:defRPr>
            </a:pPr>
            <a:r>
              <a:t>BODY</a:t>
            </a:r>
          </a:p>
        </p:txBody>
      </p:sp>
      <p:sp>
        <p:nvSpPr>
          <p:cNvPr id="11" name="TextBox 10"/>
          <p:cNvSpPr txBox="1"/>
          <p:nvPr/>
        </p:nvSpPr>
        <p:spPr>
          <a:xfrm>
            <a:off x="1958177" y="2900596"/>
            <a:ext cx="2971800" cy="502920"/>
          </a:xfrm>
          <a:prstGeom prst="rect">
            <a:avLst/>
          </a:prstGeom>
          <a:noFill/>
        </p:spPr>
        <p:txBody>
          <a:bodyPr wrap="none">
            <a:spAutoFit/>
          </a:bodyPr>
          <a:lstStyle/>
          <a:p>
            <a:pPr>
              <a:defRPr sz="1500">
                <a:solidFill>
                  <a:srgbClr val="232D34"/>
                </a:solidFill>
              </a:defRPr>
            </a:pPr>
            <a:r>
              <a:rPr dirty="0"/>
              <a:t>Sections and field organization</a:t>
            </a:r>
          </a:p>
        </p:txBody>
      </p:sp>
      <p:sp>
        <p:nvSpPr>
          <p:cNvPr id="12" name="Rounded Rectangle 11"/>
          <p:cNvSpPr/>
          <p:nvPr/>
        </p:nvSpPr>
        <p:spPr>
          <a:xfrm>
            <a:off x="777240" y="3977639"/>
            <a:ext cx="4754880" cy="1051560"/>
          </a:xfrm>
          <a:prstGeom prst="roundRect">
            <a:avLst/>
          </a:prstGeom>
          <a:solidFill>
            <a:srgbClr val="DEEF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1051560" y="4142231"/>
            <a:ext cx="1143000" cy="274320"/>
          </a:xfrm>
          <a:prstGeom prst="rect">
            <a:avLst/>
          </a:prstGeom>
          <a:noFill/>
        </p:spPr>
        <p:txBody>
          <a:bodyPr wrap="none">
            <a:spAutoFit/>
          </a:bodyPr>
          <a:lstStyle/>
          <a:p>
            <a:pPr>
              <a:defRPr sz="1500" b="1">
                <a:solidFill>
                  <a:srgbClr val="03787C"/>
                </a:solidFill>
              </a:defRPr>
            </a:pPr>
            <a:r>
              <a:t>FOOTER</a:t>
            </a:r>
          </a:p>
        </p:txBody>
      </p:sp>
      <p:sp>
        <p:nvSpPr>
          <p:cNvPr id="14" name="TextBox 13"/>
          <p:cNvSpPr txBox="1"/>
          <p:nvPr/>
        </p:nvSpPr>
        <p:spPr>
          <a:xfrm>
            <a:off x="1958177" y="4317915"/>
            <a:ext cx="2971800" cy="502920"/>
          </a:xfrm>
          <a:prstGeom prst="rect">
            <a:avLst/>
          </a:prstGeom>
          <a:noFill/>
        </p:spPr>
        <p:txBody>
          <a:bodyPr wrap="none">
            <a:spAutoFit/>
          </a:bodyPr>
          <a:lstStyle/>
          <a:p>
            <a:pPr>
              <a:defRPr sz="1500">
                <a:solidFill>
                  <a:srgbClr val="232D34"/>
                </a:solidFill>
              </a:defRPr>
            </a:pPr>
            <a:r>
              <a:rPr dirty="0"/>
              <a:t>Actions, links, supplemental information</a:t>
            </a:r>
          </a:p>
        </p:txBody>
      </p:sp>
      <p:sp>
        <p:nvSpPr>
          <p:cNvPr id="15" name="Rounded Rectangle 14"/>
          <p:cNvSpPr/>
          <p:nvPr/>
        </p:nvSpPr>
        <p:spPr>
          <a:xfrm>
            <a:off x="5989320" y="1143000"/>
            <a:ext cx="5303520" cy="3429000"/>
          </a:xfrm>
          <a:prstGeom prst="roundRect">
            <a:avLst/>
          </a:prstGeom>
          <a:solidFill>
            <a:srgbClr val="1E262C"/>
          </a:solidFill>
          <a:ln>
            <a:solidFill>
              <a:srgbClr val="414E5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6153912" y="1280160"/>
            <a:ext cx="4974336" cy="3154680"/>
          </a:xfrm>
          <a:prstGeom prst="rect">
            <a:avLst/>
          </a:prstGeom>
          <a:noFill/>
        </p:spPr>
        <p:txBody>
          <a:bodyPr wrap="square">
            <a:spAutoFit/>
          </a:bodyPr>
          <a:lstStyle/>
          <a:p>
            <a:pPr>
              <a:defRPr sz="1300">
                <a:solidFill>
                  <a:srgbClr val="D2EBDC"/>
                </a:solidFill>
                <a:latin typeface="Consolas"/>
              </a:defRPr>
            </a:pPr>
            <a:r>
              <a:t>{</a:t>
            </a:r>
            <a:br/>
            <a:r>
              <a:t>  "sections": [</a:t>
            </a:r>
            <a:br/>
            <a:r>
              <a:t>    {"displayname": "Details",</a:t>
            </a:r>
            <a:br/>
            <a:r>
              <a:t>     "fields": ["Title","Department","Email"]},</a:t>
            </a:r>
            <a:br/>
            <a:r>
              <a:t>    {"displayname": "Application",</a:t>
            </a:r>
            <a:br/>
            <a:r>
              <a:t>     "fields": ["Approver","Reviewer"]}</a:t>
            </a:r>
            <a:br/>
            <a:r>
              <a:t>  ]</a:t>
            </a:r>
            <a:br/>
            <a:r>
              <a:t>}</a:t>
            </a:r>
          </a:p>
        </p:txBody>
      </p:sp>
      <p:sp>
        <p:nvSpPr>
          <p:cNvPr id="17" name="TextBox 16"/>
          <p:cNvSpPr txBox="1"/>
          <p:nvPr/>
        </p:nvSpPr>
        <p:spPr>
          <a:xfrm>
            <a:off x="5989320" y="4936784"/>
            <a:ext cx="5757802" cy="959237"/>
          </a:xfrm>
          <a:prstGeom prst="rect">
            <a:avLst/>
          </a:prstGeom>
          <a:noFill/>
        </p:spPr>
        <p:txBody>
          <a:bodyPr wrap="square" lIns="0" rIns="0">
            <a:spAutoFit/>
          </a:bodyPr>
          <a:lstStyle/>
          <a:p>
            <a:pPr marL="285750" indent="-285750">
              <a:spcAft>
                <a:spcPts val="1000"/>
              </a:spcAft>
              <a:buFont typeface="Arial" panose="020B0604020202020204" pitchFamily="34" charset="0"/>
              <a:buChar char="•"/>
              <a:defRPr sz="1400">
                <a:solidFill>
                  <a:srgbClr val="232D34"/>
                </a:solidFill>
              </a:defRPr>
            </a:pPr>
            <a:r>
              <a:rPr sz="1600" dirty="0"/>
              <a:t>Body formatting organizes fields into sections</a:t>
            </a:r>
            <a:endParaRPr lang="en-US" sz="1600" dirty="0"/>
          </a:p>
          <a:p>
            <a:pPr marL="285750" indent="-285750">
              <a:spcAft>
                <a:spcPts val="1000"/>
              </a:spcAft>
              <a:buFont typeface="Arial" panose="020B0604020202020204" pitchFamily="34" charset="0"/>
              <a:buChar char="•"/>
              <a:defRPr sz="1400">
                <a:solidFill>
                  <a:srgbClr val="232D34"/>
                </a:solidFill>
              </a:defRPr>
            </a:pPr>
            <a:r>
              <a:rPr lang="en-US" sz="1600" dirty="0"/>
              <a:t>Form configuration changes display only - it does not alter list item data</a:t>
            </a:r>
          </a:p>
        </p:txBody>
      </p:sp>
      <p:sp>
        <p:nvSpPr>
          <p:cNvPr id="18" name="Rectangle 17"/>
          <p:cNvSpPr/>
          <p:nvPr/>
        </p:nvSpPr>
        <p:spPr>
          <a:xfrm>
            <a:off x="502920" y="6528816"/>
            <a:ext cx="11155680" cy="13716"/>
          </a:xfrm>
          <a:prstGeom prst="rect">
            <a:avLst/>
          </a:prstGeom>
          <a:solidFill>
            <a:srgbClr val="DEEF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530352" y="6565392"/>
            <a:ext cx="7772400" cy="182880"/>
          </a:xfrm>
          <a:prstGeom prst="rect">
            <a:avLst/>
          </a:prstGeom>
          <a:noFill/>
        </p:spPr>
        <p:txBody>
          <a:bodyPr wrap="none">
            <a:spAutoFit/>
          </a:bodyPr>
          <a:lstStyle/>
          <a:p>
            <a:pPr>
              <a:defRPr sz="800">
                <a:solidFill>
                  <a:srgbClr val="647078"/>
                </a:solidFill>
              </a:defRPr>
            </a:pPr>
            <a:r>
              <a:t>SharePoint in Depth  •  No-Code SharePoint Magic</a:t>
            </a:r>
          </a:p>
        </p:txBody>
      </p:sp>
      <p:sp>
        <p:nvSpPr>
          <p:cNvPr id="20" name="TextBox 19"/>
          <p:cNvSpPr txBox="1"/>
          <p:nvPr/>
        </p:nvSpPr>
        <p:spPr>
          <a:xfrm>
            <a:off x="11064240" y="6565392"/>
            <a:ext cx="548640" cy="182880"/>
          </a:xfrm>
          <a:prstGeom prst="rect">
            <a:avLst/>
          </a:prstGeom>
          <a:noFill/>
        </p:spPr>
        <p:txBody>
          <a:bodyPr wrap="none">
            <a:spAutoFit/>
          </a:bodyPr>
          <a:lstStyle/>
          <a:p>
            <a:pPr algn="r">
              <a:defRPr sz="800">
                <a:solidFill>
                  <a:srgbClr val="647078"/>
                </a:solidFill>
              </a:defRPr>
            </a:pPr>
            <a:r>
              <a:t>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E0E7618-7E82-4644-9678-7509E9385654}"/>
              </a:ext>
            </a:extLst>
          </p:cNvPr>
          <p:cNvSpPr>
            <a:spLocks noGrp="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p>
        </p:txBody>
      </p:sp>
      <p:sp>
        <p:nvSpPr>
          <p:cNvPr id="3" name="Rectangle 2">
            <a:extLst>
              <a:ext uri="{FF2B5EF4-FFF2-40B4-BE49-F238E27FC236}">
                <a16:creationId xmlns:a16="http://schemas.microsoft.com/office/drawing/2014/main" id="{755C9039-F976-4B7B-AC5C-402A991239C6}"/>
              </a:ext>
            </a:extLst>
          </p:cNvPr>
          <p:cNvSpPr>
            <a:spLocks noGrp="1"/>
          </p:cNvSpPr>
          <p:nvPr/>
        </p:nvSpPr>
        <p:spPr>
          <a:xfrm>
            <a:off x="0" y="0"/>
            <a:ext cx="12191695" cy="566928"/>
          </a:xfrm>
          <a:prstGeom prst="rect">
            <a:avLst/>
          </a:prstGeom>
          <a:solidFill>
            <a:srgbClr val="182C3C"/>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p>
        </p:txBody>
      </p:sp>
      <p:sp>
        <p:nvSpPr>
          <p:cNvPr id="4" name="TextBox 3">
            <a:extLst>
              <a:ext uri="{FF2B5EF4-FFF2-40B4-BE49-F238E27FC236}">
                <a16:creationId xmlns:a16="http://schemas.microsoft.com/office/drawing/2014/main" id="{C7B0C20F-5FA7-44BE-8B1C-D5562C38126C}"/>
              </a:ext>
            </a:extLst>
          </p:cNvPr>
          <p:cNvSpPr>
            <a:spLocks noGrp="1"/>
          </p:cNvSpPr>
          <p:nvPr/>
        </p:nvSpPr>
        <p:spPr>
          <a:xfrm>
            <a:off x="502920" y="91440"/>
            <a:ext cx="9784080" cy="384048"/>
          </a:xfrm>
          <a:prstGeom prst="rect">
            <a:avLst/>
          </a:prstGeom>
          <a:noFill/>
        </p:spPr>
        <p:txBody>
          <a:bodyPr wrap="none">
            <a:spAutoFit/>
          </a:bodyPr>
          <a:lstStyle/>
          <a:p>
            <a:pPr>
              <a:buNone/>
              <a:defRPr sz="2500" b="1">
                <a:solidFill>
                  <a:srgbClr val="FFFFFF"/>
                </a:solidFill>
              </a:defRPr>
            </a:pPr>
            <a:r>
              <a:t>Ready-Made Form Samples from PnP</a:t>
            </a:r>
          </a:p>
        </p:txBody>
      </p:sp>
      <p:sp>
        <p:nvSpPr>
          <p:cNvPr id="5" name="TextBox 4">
            <a:extLst>
              <a:ext uri="{FF2B5EF4-FFF2-40B4-BE49-F238E27FC236}">
                <a16:creationId xmlns:a16="http://schemas.microsoft.com/office/drawing/2014/main" id="{7B0EEC51-E481-4518-9685-24AB40045AFF}"/>
              </a:ext>
            </a:extLst>
          </p:cNvPr>
          <p:cNvSpPr>
            <a:spLocks noGrp="1"/>
          </p:cNvSpPr>
          <p:nvPr/>
        </p:nvSpPr>
        <p:spPr>
          <a:xfrm>
            <a:off x="10058400" y="118872"/>
            <a:ext cx="1645920" cy="320040"/>
          </a:xfrm>
          <a:prstGeom prst="rect">
            <a:avLst/>
          </a:prstGeom>
          <a:noFill/>
        </p:spPr>
        <p:txBody>
          <a:bodyPr wrap="none">
            <a:spAutoFit/>
          </a:bodyPr>
          <a:lstStyle/>
          <a:p>
            <a:pPr algn="r">
              <a:buNone/>
              <a:defRPr sz="1000" b="1">
                <a:solidFill>
                  <a:srgbClr val="A0DCDC"/>
                </a:solidFill>
              </a:defRPr>
            </a:pPr>
            <a:r>
              <a:t>FORMS</a:t>
            </a:r>
          </a:p>
        </p:txBody>
      </p:sp>
      <p:sp>
        <p:nvSpPr>
          <p:cNvPr id="6" name="Rounded Rectangle 5">
            <a:extLst>
              <a:ext uri="{FF2B5EF4-FFF2-40B4-BE49-F238E27FC236}">
                <a16:creationId xmlns:a16="http://schemas.microsoft.com/office/drawing/2014/main" id="{F53EF1E8-1C23-429A-9412-A5DE3F391722}"/>
              </a:ext>
            </a:extLst>
          </p:cNvPr>
          <p:cNvSpPr>
            <a:spLocks noGrp="1"/>
          </p:cNvSpPr>
          <p:nvPr/>
        </p:nvSpPr>
        <p:spPr>
          <a:xfrm>
            <a:off x="731520" y="1143000"/>
            <a:ext cx="5257800" cy="4297680"/>
          </a:xfrm>
          <a:prstGeom prst="roundRect">
            <a:avLst/>
          </a:prstGeom>
          <a:solidFill>
            <a:srgbClr val="FFFFFF"/>
          </a:solidFill>
          <a:ln>
            <a:solidFill>
              <a:srgbClr val="D2DCDF"/>
            </a:solid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p>
        </p:txBody>
      </p:sp>
      <p:sp>
        <p:nvSpPr>
          <p:cNvPr id="7" name="Rounded Rectangle 6">
            <a:extLst>
              <a:ext uri="{FF2B5EF4-FFF2-40B4-BE49-F238E27FC236}">
                <a16:creationId xmlns:a16="http://schemas.microsoft.com/office/drawing/2014/main" id="{485EC9DD-F9EA-41F7-A0F4-E4956D0D8035}"/>
              </a:ext>
            </a:extLst>
          </p:cNvPr>
          <p:cNvSpPr>
            <a:spLocks noGrp="1"/>
          </p:cNvSpPr>
          <p:nvPr/>
        </p:nvSpPr>
        <p:spPr>
          <a:xfrm>
            <a:off x="896112" y="1307592"/>
            <a:ext cx="4928616" cy="2982306"/>
          </a:xfrm>
          <a:prstGeom prst="roundRect">
            <a:avLst/>
          </a:prstGeom>
          <a:solidFill>
            <a:srgbClr val="F2F7F8"/>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p>
        </p:txBody>
      </p:sp>
      <p:sp>
        <p:nvSpPr>
          <p:cNvPr id="9" name="TextBox 8">
            <a:extLst>
              <a:ext uri="{FF2B5EF4-FFF2-40B4-BE49-F238E27FC236}">
                <a16:creationId xmlns:a16="http://schemas.microsoft.com/office/drawing/2014/main" id="{4DA55A5C-1FC8-475D-A974-864A56199A14}"/>
              </a:ext>
            </a:extLst>
          </p:cNvPr>
          <p:cNvSpPr>
            <a:spLocks noGrp="1"/>
          </p:cNvSpPr>
          <p:nvPr/>
        </p:nvSpPr>
        <p:spPr>
          <a:xfrm>
            <a:off x="1108952" y="4782312"/>
            <a:ext cx="4697487" cy="475488"/>
          </a:xfrm>
          <a:prstGeom prst="rect">
            <a:avLst/>
          </a:prstGeom>
          <a:noFill/>
        </p:spPr>
        <p:txBody>
          <a:bodyPr wrap="square">
            <a:spAutoFit/>
          </a:bodyPr>
          <a:lstStyle/>
          <a:p>
            <a:pPr>
              <a:buNone/>
              <a:defRPr sz="1500" b="1">
                <a:solidFill>
                  <a:srgbClr val="182C3C"/>
                </a:solidFill>
              </a:defRPr>
            </a:pPr>
            <a:r>
              <a:rPr dirty="0"/>
              <a:t>Ribbon Header</a:t>
            </a:r>
          </a:p>
          <a:p>
            <a:pPr>
              <a:buNone/>
              <a:defRPr sz="900">
                <a:solidFill>
                  <a:srgbClr val="647078"/>
                </a:solidFill>
              </a:defRPr>
            </a:pPr>
            <a:r>
              <a:rPr dirty="0"/>
              <a:t>A strong visual title/banner for a form</a:t>
            </a:r>
          </a:p>
        </p:txBody>
      </p:sp>
      <p:sp>
        <p:nvSpPr>
          <p:cNvPr id="10" name="Rounded Rectangle 9">
            <a:extLst>
              <a:ext uri="{FF2B5EF4-FFF2-40B4-BE49-F238E27FC236}">
                <a16:creationId xmlns:a16="http://schemas.microsoft.com/office/drawing/2014/main" id="{FF716DCA-16E8-44C0-8F5A-E19A0F890294}"/>
              </a:ext>
            </a:extLst>
          </p:cNvPr>
          <p:cNvSpPr>
            <a:spLocks noGrp="1"/>
          </p:cNvSpPr>
          <p:nvPr/>
        </p:nvSpPr>
        <p:spPr>
          <a:xfrm>
            <a:off x="6217920" y="1143000"/>
            <a:ext cx="5257800" cy="4297680"/>
          </a:xfrm>
          <a:prstGeom prst="roundRect">
            <a:avLst/>
          </a:prstGeom>
          <a:solidFill>
            <a:srgbClr val="FFFFFF"/>
          </a:solidFill>
          <a:ln>
            <a:solidFill>
              <a:srgbClr val="D2DCDF"/>
            </a:solid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p>
        </p:txBody>
      </p:sp>
      <p:sp>
        <p:nvSpPr>
          <p:cNvPr id="11" name="Rounded Rectangle 10">
            <a:extLst>
              <a:ext uri="{FF2B5EF4-FFF2-40B4-BE49-F238E27FC236}">
                <a16:creationId xmlns:a16="http://schemas.microsoft.com/office/drawing/2014/main" id="{F90A9075-9568-4242-8A90-EB0D47A3F271}"/>
              </a:ext>
            </a:extLst>
          </p:cNvPr>
          <p:cNvSpPr>
            <a:spLocks noGrp="1"/>
          </p:cNvSpPr>
          <p:nvPr/>
        </p:nvSpPr>
        <p:spPr>
          <a:xfrm>
            <a:off x="6382512" y="1307592"/>
            <a:ext cx="4928616" cy="2982306"/>
          </a:xfrm>
          <a:prstGeom prst="roundRect">
            <a:avLst/>
          </a:prstGeom>
          <a:solidFill>
            <a:srgbClr val="F2F7F8"/>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p>
        </p:txBody>
      </p:sp>
      <p:sp>
        <p:nvSpPr>
          <p:cNvPr id="19" name="TextBox 18">
            <a:extLst>
              <a:ext uri="{FF2B5EF4-FFF2-40B4-BE49-F238E27FC236}">
                <a16:creationId xmlns:a16="http://schemas.microsoft.com/office/drawing/2014/main" id="{BFEC5A73-9571-4CD3-8C72-B225A1BDFC79}"/>
              </a:ext>
            </a:extLst>
          </p:cNvPr>
          <p:cNvSpPr>
            <a:spLocks noGrp="1"/>
          </p:cNvSpPr>
          <p:nvPr/>
        </p:nvSpPr>
        <p:spPr>
          <a:xfrm>
            <a:off x="6575898" y="4782312"/>
            <a:ext cx="4716942" cy="475488"/>
          </a:xfrm>
          <a:prstGeom prst="rect">
            <a:avLst/>
          </a:prstGeom>
          <a:noFill/>
        </p:spPr>
        <p:txBody>
          <a:bodyPr wrap="square">
            <a:spAutoFit/>
          </a:bodyPr>
          <a:lstStyle/>
          <a:p>
            <a:pPr>
              <a:buNone/>
              <a:defRPr sz="1500" b="1">
                <a:solidFill>
                  <a:srgbClr val="182C3C"/>
                </a:solidFill>
              </a:defRPr>
            </a:pPr>
            <a:r>
              <a:rPr dirty="0"/>
              <a:t>Dashed Line Header</a:t>
            </a:r>
          </a:p>
          <a:p>
            <a:pPr>
              <a:buNone/>
              <a:defRPr sz="900">
                <a:solidFill>
                  <a:srgbClr val="647078"/>
                </a:solidFill>
              </a:defRPr>
            </a:pPr>
            <a:r>
              <a:rPr dirty="0"/>
              <a:t>A lighter-weight visual separator and header treatment</a:t>
            </a:r>
          </a:p>
        </p:txBody>
      </p:sp>
      <p:sp>
        <p:nvSpPr>
          <p:cNvPr id="21" name="Rectangle 20">
            <a:extLst>
              <a:ext uri="{FF2B5EF4-FFF2-40B4-BE49-F238E27FC236}">
                <a16:creationId xmlns:a16="http://schemas.microsoft.com/office/drawing/2014/main" id="{BD424FCF-13DD-43E7-98EB-6EF2730CBA06}"/>
              </a:ext>
            </a:extLst>
          </p:cNvPr>
          <p:cNvSpPr>
            <a:spLocks noGrp="1"/>
          </p:cNvSpPr>
          <p:nvPr/>
        </p:nvSpPr>
        <p:spPr>
          <a:xfrm>
            <a:off x="502920" y="6528816"/>
            <a:ext cx="11155680" cy="13716"/>
          </a:xfrm>
          <a:prstGeom prst="rect">
            <a:avLst/>
          </a:prstGeom>
          <a:solidFill>
            <a:srgbClr val="DEEFF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p>
        </p:txBody>
      </p:sp>
      <p:sp>
        <p:nvSpPr>
          <p:cNvPr id="22" name="TextBox 21">
            <a:extLst>
              <a:ext uri="{FF2B5EF4-FFF2-40B4-BE49-F238E27FC236}">
                <a16:creationId xmlns:a16="http://schemas.microsoft.com/office/drawing/2014/main" id="{69A4D9B8-BDF5-414A-88B4-EA16B527F4A3}"/>
              </a:ext>
            </a:extLst>
          </p:cNvPr>
          <p:cNvSpPr>
            <a:spLocks noGrp="1"/>
          </p:cNvSpPr>
          <p:nvPr/>
        </p:nvSpPr>
        <p:spPr>
          <a:xfrm>
            <a:off x="530352" y="6565392"/>
            <a:ext cx="7772400" cy="182880"/>
          </a:xfrm>
          <a:prstGeom prst="rect">
            <a:avLst/>
          </a:prstGeom>
          <a:noFill/>
        </p:spPr>
        <p:txBody>
          <a:bodyPr wrap="none">
            <a:spAutoFit/>
          </a:bodyPr>
          <a:lstStyle/>
          <a:p>
            <a:pPr>
              <a:buNone/>
              <a:defRPr sz="800">
                <a:solidFill>
                  <a:srgbClr val="647078"/>
                </a:solidFill>
              </a:defRPr>
            </a:pPr>
            <a:r>
              <a:t>SharePoint in Depth  •  No-Code SharePoint Magic</a:t>
            </a:r>
          </a:p>
        </p:txBody>
      </p:sp>
      <p:sp>
        <p:nvSpPr>
          <p:cNvPr id="23" name="TextBox 22">
            <a:extLst>
              <a:ext uri="{FF2B5EF4-FFF2-40B4-BE49-F238E27FC236}">
                <a16:creationId xmlns:a16="http://schemas.microsoft.com/office/drawing/2014/main" id="{C399B87C-7D85-4BF9-991B-1DBFC0EEDF65}"/>
              </a:ext>
            </a:extLst>
          </p:cNvPr>
          <p:cNvSpPr>
            <a:spLocks noGrp="1"/>
          </p:cNvSpPr>
          <p:nvPr/>
        </p:nvSpPr>
        <p:spPr>
          <a:xfrm>
            <a:off x="11064240" y="6565392"/>
            <a:ext cx="548640" cy="182880"/>
          </a:xfrm>
          <a:prstGeom prst="rect">
            <a:avLst/>
          </a:prstGeom>
          <a:noFill/>
        </p:spPr>
        <p:txBody>
          <a:bodyPr wrap="none">
            <a:spAutoFit/>
          </a:bodyPr>
          <a:lstStyle/>
          <a:p>
            <a:pPr algn="r">
              <a:buNone/>
              <a:defRPr sz="800">
                <a:solidFill>
                  <a:srgbClr val="647078"/>
                </a:solidFill>
              </a:defRPr>
            </a:pPr>
            <a:r>
              <a:t>7</a:t>
            </a:r>
          </a:p>
        </p:txBody>
      </p:sp>
      <p:pic>
        <p:nvPicPr>
          <p:cNvPr id="48" name="Picture 47"/>
          <p:cNvPicPr>
            <a:picLocks noChangeAspect="1"/>
          </p:cNvPicPr>
          <p:nvPr/>
        </p:nvPicPr>
        <p:blipFill>
          <a:blip r:embed="rId3"/>
          <a:stretch/>
        </p:blipFill>
        <p:spPr>
          <a:xfrm>
            <a:off x="971550" y="2160840"/>
            <a:ext cx="4772025" cy="1174839"/>
          </a:xfrm>
          <a:prstGeom prst="rect">
            <a:avLst/>
          </a:prstGeom>
        </p:spPr>
      </p:pic>
      <p:pic>
        <p:nvPicPr>
          <p:cNvPr id="49" name="Picture 48"/>
          <p:cNvPicPr>
            <a:picLocks noChangeAspect="1"/>
          </p:cNvPicPr>
          <p:nvPr/>
        </p:nvPicPr>
        <p:blipFill>
          <a:blip r:embed="rId4"/>
          <a:stretch/>
        </p:blipFill>
        <p:spPr>
          <a:xfrm>
            <a:off x="6457950" y="2097778"/>
            <a:ext cx="4772025" cy="1728995"/>
          </a:xfrm>
          <a:prstGeom prst="rect">
            <a:avLst/>
          </a:prstGeom>
        </p:spPr>
      </p:pic>
    </p:spTree>
    <p:extLst>
      <p:ext uri="{BB962C8B-B14F-4D97-AF65-F5344CB8AC3E}">
        <p14:creationId xmlns:p14="http://schemas.microsoft.com/office/powerpoint/2010/main" val="11497535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779B3D0-94B3-417A-A93E-D0298C6C0417}"/>
              </a:ext>
            </a:extLst>
          </p:cNvPr>
          <p:cNvSpPr>
            <a:spLocks noGrp="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p>
        </p:txBody>
      </p:sp>
      <p:sp>
        <p:nvSpPr>
          <p:cNvPr id="3" name="Rectangle 2">
            <a:extLst>
              <a:ext uri="{FF2B5EF4-FFF2-40B4-BE49-F238E27FC236}">
                <a16:creationId xmlns:a16="http://schemas.microsoft.com/office/drawing/2014/main" id="{2410EFC7-5872-4A68-A194-CBD0F9898776}"/>
              </a:ext>
            </a:extLst>
          </p:cNvPr>
          <p:cNvSpPr>
            <a:spLocks noGrp="1"/>
          </p:cNvSpPr>
          <p:nvPr/>
        </p:nvSpPr>
        <p:spPr>
          <a:xfrm>
            <a:off x="0" y="0"/>
            <a:ext cx="12191695" cy="566928"/>
          </a:xfrm>
          <a:prstGeom prst="rect">
            <a:avLst/>
          </a:prstGeom>
          <a:solidFill>
            <a:srgbClr val="182C3C"/>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p>
        </p:txBody>
      </p:sp>
      <p:sp>
        <p:nvSpPr>
          <p:cNvPr id="4" name="TextBox 3">
            <a:extLst>
              <a:ext uri="{FF2B5EF4-FFF2-40B4-BE49-F238E27FC236}">
                <a16:creationId xmlns:a16="http://schemas.microsoft.com/office/drawing/2014/main" id="{86C3C35D-9778-457A-BB01-EA82139CDD11}"/>
              </a:ext>
            </a:extLst>
          </p:cNvPr>
          <p:cNvSpPr>
            <a:spLocks noGrp="1"/>
          </p:cNvSpPr>
          <p:nvPr/>
        </p:nvSpPr>
        <p:spPr>
          <a:xfrm>
            <a:off x="502920" y="91440"/>
            <a:ext cx="9784080" cy="384048"/>
          </a:xfrm>
          <a:prstGeom prst="rect">
            <a:avLst/>
          </a:prstGeom>
          <a:noFill/>
        </p:spPr>
        <p:txBody>
          <a:bodyPr wrap="none">
            <a:spAutoFit/>
          </a:bodyPr>
          <a:lstStyle/>
          <a:p>
            <a:pPr>
              <a:buNone/>
              <a:defRPr sz="2500" b="1">
                <a:solidFill>
                  <a:srgbClr val="FFFFFF"/>
                </a:solidFill>
              </a:defRPr>
            </a:pPr>
            <a:r>
              <a:t>Column Samples: More Than Colored Pills</a:t>
            </a:r>
          </a:p>
        </p:txBody>
      </p:sp>
      <p:sp>
        <p:nvSpPr>
          <p:cNvPr id="5" name="TextBox 4">
            <a:extLst>
              <a:ext uri="{FF2B5EF4-FFF2-40B4-BE49-F238E27FC236}">
                <a16:creationId xmlns:a16="http://schemas.microsoft.com/office/drawing/2014/main" id="{644EB174-522E-4AE7-BEE7-D66CAE4FCF90}"/>
              </a:ext>
            </a:extLst>
          </p:cNvPr>
          <p:cNvSpPr>
            <a:spLocks noGrp="1"/>
          </p:cNvSpPr>
          <p:nvPr/>
        </p:nvSpPr>
        <p:spPr>
          <a:xfrm>
            <a:off x="10058400" y="118872"/>
            <a:ext cx="1645920" cy="320040"/>
          </a:xfrm>
          <a:prstGeom prst="rect">
            <a:avLst/>
          </a:prstGeom>
          <a:noFill/>
        </p:spPr>
        <p:txBody>
          <a:bodyPr wrap="none">
            <a:spAutoFit/>
          </a:bodyPr>
          <a:lstStyle/>
          <a:p>
            <a:pPr algn="r">
              <a:buNone/>
              <a:defRPr sz="1000" b="1">
                <a:solidFill>
                  <a:srgbClr val="A0DCDC"/>
                </a:solidFill>
              </a:defRPr>
            </a:pPr>
            <a:r>
              <a:t>COLUMN</a:t>
            </a:r>
          </a:p>
        </p:txBody>
      </p:sp>
      <p:sp>
        <p:nvSpPr>
          <p:cNvPr id="6" name="Rounded Rectangle 5">
            <a:extLst>
              <a:ext uri="{FF2B5EF4-FFF2-40B4-BE49-F238E27FC236}">
                <a16:creationId xmlns:a16="http://schemas.microsoft.com/office/drawing/2014/main" id="{F456DC9F-714D-4F65-80B7-2FA066A4E12A}"/>
              </a:ext>
            </a:extLst>
          </p:cNvPr>
          <p:cNvSpPr>
            <a:spLocks noGrp="1"/>
          </p:cNvSpPr>
          <p:nvPr/>
        </p:nvSpPr>
        <p:spPr>
          <a:xfrm>
            <a:off x="594360" y="1097280"/>
            <a:ext cx="3611880" cy="4297680"/>
          </a:xfrm>
          <a:prstGeom prst="roundRect">
            <a:avLst/>
          </a:prstGeom>
          <a:solidFill>
            <a:srgbClr val="FFFFFF"/>
          </a:solidFill>
          <a:ln>
            <a:solidFill>
              <a:srgbClr val="D2DCDF"/>
            </a:solid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p>
        </p:txBody>
      </p:sp>
      <p:sp>
        <p:nvSpPr>
          <p:cNvPr id="7" name="Rounded Rectangle 6">
            <a:extLst>
              <a:ext uri="{FF2B5EF4-FFF2-40B4-BE49-F238E27FC236}">
                <a16:creationId xmlns:a16="http://schemas.microsoft.com/office/drawing/2014/main" id="{B21B7A1D-8B77-4098-9102-EFD3E6E9C1DF}"/>
              </a:ext>
            </a:extLst>
          </p:cNvPr>
          <p:cNvSpPr>
            <a:spLocks noGrp="1"/>
          </p:cNvSpPr>
          <p:nvPr/>
        </p:nvSpPr>
        <p:spPr>
          <a:xfrm>
            <a:off x="758952" y="1261872"/>
            <a:ext cx="3282696" cy="3364992"/>
          </a:xfrm>
          <a:prstGeom prst="roundRect">
            <a:avLst/>
          </a:prstGeom>
          <a:solidFill>
            <a:srgbClr val="F2F7F8"/>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p>
        </p:txBody>
      </p:sp>
      <p:sp>
        <p:nvSpPr>
          <p:cNvPr id="11" name="TextBox 10">
            <a:extLst>
              <a:ext uri="{FF2B5EF4-FFF2-40B4-BE49-F238E27FC236}">
                <a16:creationId xmlns:a16="http://schemas.microsoft.com/office/drawing/2014/main" id="{087A465E-8D0C-4409-BD1E-C9EBBE8E1EEF}"/>
              </a:ext>
            </a:extLst>
          </p:cNvPr>
          <p:cNvSpPr>
            <a:spLocks noGrp="1"/>
          </p:cNvSpPr>
          <p:nvPr/>
        </p:nvSpPr>
        <p:spPr>
          <a:xfrm>
            <a:off x="777240" y="4736592"/>
            <a:ext cx="3246120" cy="475488"/>
          </a:xfrm>
          <a:prstGeom prst="rect">
            <a:avLst/>
          </a:prstGeom>
          <a:noFill/>
        </p:spPr>
        <p:txBody>
          <a:bodyPr wrap="none">
            <a:spAutoFit/>
          </a:bodyPr>
          <a:lstStyle/>
          <a:p>
            <a:pPr>
              <a:buNone/>
              <a:defRPr sz="1500" b="1">
                <a:solidFill>
                  <a:srgbClr val="182C3C"/>
                </a:solidFill>
              </a:defRPr>
            </a:pPr>
            <a:r>
              <a:t>Custom Hover Card</a:t>
            </a:r>
          </a:p>
          <a:p>
            <a:pPr>
              <a:buNone/>
              <a:defRPr sz="900">
                <a:solidFill>
                  <a:srgbClr val="647078"/>
                </a:solidFill>
              </a:defRPr>
            </a:pPr>
            <a:r>
              <a:t>Reveal richer context on hover</a:t>
            </a:r>
          </a:p>
        </p:txBody>
      </p:sp>
      <p:sp>
        <p:nvSpPr>
          <p:cNvPr id="12" name="Rounded Rectangle 11">
            <a:extLst>
              <a:ext uri="{FF2B5EF4-FFF2-40B4-BE49-F238E27FC236}">
                <a16:creationId xmlns:a16="http://schemas.microsoft.com/office/drawing/2014/main" id="{439BDED0-FB17-41D8-8F18-BC33BAC6F0DC}"/>
              </a:ext>
            </a:extLst>
          </p:cNvPr>
          <p:cNvSpPr>
            <a:spLocks noGrp="1"/>
          </p:cNvSpPr>
          <p:nvPr/>
        </p:nvSpPr>
        <p:spPr>
          <a:xfrm>
            <a:off x="4297680" y="1097280"/>
            <a:ext cx="3611880" cy="4297680"/>
          </a:xfrm>
          <a:prstGeom prst="roundRect">
            <a:avLst/>
          </a:prstGeom>
          <a:solidFill>
            <a:srgbClr val="FFFFFF"/>
          </a:solidFill>
          <a:ln>
            <a:solidFill>
              <a:srgbClr val="D2DCDF"/>
            </a:solid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p>
        </p:txBody>
      </p:sp>
      <p:sp>
        <p:nvSpPr>
          <p:cNvPr id="13" name="Rounded Rectangle 12">
            <a:extLst>
              <a:ext uri="{FF2B5EF4-FFF2-40B4-BE49-F238E27FC236}">
                <a16:creationId xmlns:a16="http://schemas.microsoft.com/office/drawing/2014/main" id="{9629E5D3-61BC-44FA-B33E-3C5EC539744B}"/>
              </a:ext>
            </a:extLst>
          </p:cNvPr>
          <p:cNvSpPr>
            <a:spLocks noGrp="1"/>
          </p:cNvSpPr>
          <p:nvPr/>
        </p:nvSpPr>
        <p:spPr>
          <a:xfrm>
            <a:off x="4462272" y="1261872"/>
            <a:ext cx="3282696" cy="3364992"/>
          </a:xfrm>
          <a:prstGeom prst="roundRect">
            <a:avLst/>
          </a:prstGeom>
          <a:solidFill>
            <a:srgbClr val="F2F7F8"/>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p>
        </p:txBody>
      </p:sp>
      <p:sp>
        <p:nvSpPr>
          <p:cNvPr id="18" name="TextBox 17">
            <a:extLst>
              <a:ext uri="{FF2B5EF4-FFF2-40B4-BE49-F238E27FC236}">
                <a16:creationId xmlns:a16="http://schemas.microsoft.com/office/drawing/2014/main" id="{42EE1100-1761-4F85-B3DF-3AE6AF7A40ED}"/>
              </a:ext>
            </a:extLst>
          </p:cNvPr>
          <p:cNvSpPr>
            <a:spLocks noGrp="1"/>
          </p:cNvSpPr>
          <p:nvPr/>
        </p:nvSpPr>
        <p:spPr>
          <a:xfrm>
            <a:off x="4480560" y="4736592"/>
            <a:ext cx="3246120" cy="475488"/>
          </a:xfrm>
          <a:prstGeom prst="rect">
            <a:avLst/>
          </a:prstGeom>
          <a:noFill/>
        </p:spPr>
        <p:txBody>
          <a:bodyPr wrap="none">
            <a:spAutoFit/>
          </a:bodyPr>
          <a:lstStyle/>
          <a:p>
            <a:pPr>
              <a:buNone/>
              <a:defRPr sz="1500" b="1">
                <a:solidFill>
                  <a:srgbClr val="182C3C"/>
                </a:solidFill>
              </a:defRPr>
            </a:pPr>
            <a:r>
              <a:t>Generic Gantt Chart</a:t>
            </a:r>
          </a:p>
          <a:p>
            <a:pPr>
              <a:buNone/>
              <a:defRPr sz="900">
                <a:solidFill>
                  <a:srgbClr val="647078"/>
                </a:solidFill>
              </a:defRPr>
            </a:pPr>
            <a:r>
              <a:t>Turn dates into a compact schedule visualization</a:t>
            </a:r>
          </a:p>
        </p:txBody>
      </p:sp>
      <p:sp>
        <p:nvSpPr>
          <p:cNvPr id="19" name="Rounded Rectangle 18">
            <a:extLst>
              <a:ext uri="{FF2B5EF4-FFF2-40B4-BE49-F238E27FC236}">
                <a16:creationId xmlns:a16="http://schemas.microsoft.com/office/drawing/2014/main" id="{396EFD08-F6FB-4D0E-B075-8955987FB239}"/>
              </a:ext>
            </a:extLst>
          </p:cNvPr>
          <p:cNvSpPr>
            <a:spLocks noGrp="1"/>
          </p:cNvSpPr>
          <p:nvPr/>
        </p:nvSpPr>
        <p:spPr>
          <a:xfrm>
            <a:off x="8001000" y="1097280"/>
            <a:ext cx="3611880" cy="4297680"/>
          </a:xfrm>
          <a:prstGeom prst="roundRect">
            <a:avLst/>
          </a:prstGeom>
          <a:solidFill>
            <a:srgbClr val="FFFFFF"/>
          </a:solidFill>
          <a:ln>
            <a:solidFill>
              <a:srgbClr val="D2DCDF"/>
            </a:solid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p>
        </p:txBody>
      </p:sp>
      <p:sp>
        <p:nvSpPr>
          <p:cNvPr id="20" name="Rounded Rectangle 19">
            <a:extLst>
              <a:ext uri="{FF2B5EF4-FFF2-40B4-BE49-F238E27FC236}">
                <a16:creationId xmlns:a16="http://schemas.microsoft.com/office/drawing/2014/main" id="{031D0A77-B219-4097-90C5-8D6A14378344}"/>
              </a:ext>
            </a:extLst>
          </p:cNvPr>
          <p:cNvSpPr>
            <a:spLocks noGrp="1"/>
          </p:cNvSpPr>
          <p:nvPr/>
        </p:nvSpPr>
        <p:spPr>
          <a:xfrm>
            <a:off x="8165592" y="1261872"/>
            <a:ext cx="3282696" cy="3364992"/>
          </a:xfrm>
          <a:prstGeom prst="roundRect">
            <a:avLst/>
          </a:prstGeom>
          <a:solidFill>
            <a:srgbClr val="F2F7F8"/>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p>
        </p:txBody>
      </p:sp>
      <p:sp>
        <p:nvSpPr>
          <p:cNvPr id="25" name="TextBox 24">
            <a:extLst>
              <a:ext uri="{FF2B5EF4-FFF2-40B4-BE49-F238E27FC236}">
                <a16:creationId xmlns:a16="http://schemas.microsoft.com/office/drawing/2014/main" id="{70855281-FC69-42EB-A3E9-13C26CCA8C44}"/>
              </a:ext>
            </a:extLst>
          </p:cNvPr>
          <p:cNvSpPr>
            <a:spLocks noGrp="1"/>
          </p:cNvSpPr>
          <p:nvPr/>
        </p:nvSpPr>
        <p:spPr>
          <a:xfrm>
            <a:off x="8183879" y="4736592"/>
            <a:ext cx="3246120" cy="475488"/>
          </a:xfrm>
          <a:prstGeom prst="rect">
            <a:avLst/>
          </a:prstGeom>
          <a:noFill/>
        </p:spPr>
        <p:txBody>
          <a:bodyPr wrap="none">
            <a:spAutoFit/>
          </a:bodyPr>
          <a:lstStyle/>
          <a:p>
            <a:pPr>
              <a:buNone/>
              <a:defRPr sz="1500" b="1">
                <a:solidFill>
                  <a:srgbClr val="182C3C"/>
                </a:solidFill>
              </a:defRPr>
            </a:pPr>
            <a:r>
              <a:t>Generic Gauge</a:t>
            </a:r>
          </a:p>
          <a:p>
            <a:pPr>
              <a:buNone/>
              <a:defRPr sz="900">
                <a:solidFill>
                  <a:srgbClr val="647078"/>
                </a:solidFill>
              </a:defRPr>
            </a:pPr>
            <a:r>
              <a:t>Turn a number into an at-a-glance indicator</a:t>
            </a:r>
          </a:p>
        </p:txBody>
      </p:sp>
      <p:sp>
        <p:nvSpPr>
          <p:cNvPr id="27" name="Rectangle 26">
            <a:extLst>
              <a:ext uri="{FF2B5EF4-FFF2-40B4-BE49-F238E27FC236}">
                <a16:creationId xmlns:a16="http://schemas.microsoft.com/office/drawing/2014/main" id="{4EF93934-C93D-4F50-90B6-A5178E15A78E}"/>
              </a:ext>
            </a:extLst>
          </p:cNvPr>
          <p:cNvSpPr>
            <a:spLocks noGrp="1"/>
          </p:cNvSpPr>
          <p:nvPr/>
        </p:nvSpPr>
        <p:spPr>
          <a:xfrm>
            <a:off x="502920" y="6528816"/>
            <a:ext cx="11155680" cy="13716"/>
          </a:xfrm>
          <a:prstGeom prst="rect">
            <a:avLst/>
          </a:prstGeom>
          <a:solidFill>
            <a:srgbClr val="DEEFF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p>
        </p:txBody>
      </p:sp>
      <p:sp>
        <p:nvSpPr>
          <p:cNvPr id="28" name="TextBox 27">
            <a:extLst>
              <a:ext uri="{FF2B5EF4-FFF2-40B4-BE49-F238E27FC236}">
                <a16:creationId xmlns:a16="http://schemas.microsoft.com/office/drawing/2014/main" id="{7EAAA725-743F-4D89-9788-E826943240E4}"/>
              </a:ext>
            </a:extLst>
          </p:cNvPr>
          <p:cNvSpPr>
            <a:spLocks noGrp="1"/>
          </p:cNvSpPr>
          <p:nvPr/>
        </p:nvSpPr>
        <p:spPr>
          <a:xfrm>
            <a:off x="530352" y="6565392"/>
            <a:ext cx="7772400" cy="182880"/>
          </a:xfrm>
          <a:prstGeom prst="rect">
            <a:avLst/>
          </a:prstGeom>
          <a:noFill/>
        </p:spPr>
        <p:txBody>
          <a:bodyPr wrap="none">
            <a:spAutoFit/>
          </a:bodyPr>
          <a:lstStyle/>
          <a:p>
            <a:pPr>
              <a:buNone/>
              <a:defRPr sz="800">
                <a:solidFill>
                  <a:srgbClr val="647078"/>
                </a:solidFill>
              </a:defRPr>
            </a:pPr>
            <a:r>
              <a:t>SharePoint in Depth  •  No-Code SharePoint Magic</a:t>
            </a:r>
          </a:p>
        </p:txBody>
      </p:sp>
      <p:sp>
        <p:nvSpPr>
          <p:cNvPr id="29" name="TextBox 28">
            <a:extLst>
              <a:ext uri="{FF2B5EF4-FFF2-40B4-BE49-F238E27FC236}">
                <a16:creationId xmlns:a16="http://schemas.microsoft.com/office/drawing/2014/main" id="{D93385CF-B7CA-4B9D-AEFB-595D6465CBEC}"/>
              </a:ext>
            </a:extLst>
          </p:cNvPr>
          <p:cNvSpPr>
            <a:spLocks noGrp="1"/>
          </p:cNvSpPr>
          <p:nvPr/>
        </p:nvSpPr>
        <p:spPr>
          <a:xfrm>
            <a:off x="11064240" y="6565392"/>
            <a:ext cx="548640" cy="182880"/>
          </a:xfrm>
          <a:prstGeom prst="rect">
            <a:avLst/>
          </a:prstGeom>
          <a:noFill/>
        </p:spPr>
        <p:txBody>
          <a:bodyPr wrap="none">
            <a:spAutoFit/>
          </a:bodyPr>
          <a:lstStyle/>
          <a:p>
            <a:pPr algn="r">
              <a:buNone/>
              <a:defRPr sz="800">
                <a:solidFill>
                  <a:srgbClr val="647078"/>
                </a:solidFill>
              </a:defRPr>
            </a:pPr>
            <a:r>
              <a:t>9</a:t>
            </a:r>
          </a:p>
        </p:txBody>
      </p:sp>
      <p:pic>
        <p:nvPicPr>
          <p:cNvPr id="61" name="Picture 60"/>
          <p:cNvPicPr>
            <a:picLocks noChangeAspect="1"/>
          </p:cNvPicPr>
          <p:nvPr/>
        </p:nvPicPr>
        <p:blipFill>
          <a:blip r:embed="rId3"/>
          <a:stretch/>
        </p:blipFill>
        <p:spPr>
          <a:xfrm>
            <a:off x="819150" y="2455472"/>
            <a:ext cx="3162300" cy="965980"/>
          </a:xfrm>
          <a:prstGeom prst="rect">
            <a:avLst/>
          </a:prstGeom>
        </p:spPr>
      </p:pic>
      <p:pic>
        <p:nvPicPr>
          <p:cNvPr id="62" name="Picture 61"/>
          <p:cNvPicPr>
            <a:picLocks noChangeAspect="1"/>
          </p:cNvPicPr>
          <p:nvPr/>
        </p:nvPicPr>
        <p:blipFill>
          <a:blip r:embed="rId4"/>
          <a:stretch/>
        </p:blipFill>
        <p:spPr>
          <a:xfrm>
            <a:off x="4499610" y="2455472"/>
            <a:ext cx="3162300" cy="1076398"/>
          </a:xfrm>
          <a:prstGeom prst="rect">
            <a:avLst/>
          </a:prstGeom>
        </p:spPr>
      </p:pic>
      <p:pic>
        <p:nvPicPr>
          <p:cNvPr id="63" name="Picture 62"/>
          <p:cNvPicPr>
            <a:picLocks noChangeAspect="1"/>
          </p:cNvPicPr>
          <p:nvPr/>
        </p:nvPicPr>
        <p:blipFill>
          <a:blip r:embed="rId5"/>
          <a:stretch/>
        </p:blipFill>
        <p:spPr>
          <a:xfrm>
            <a:off x="9138553" y="1343024"/>
            <a:ext cx="1480303" cy="3190875"/>
          </a:xfrm>
          <a:prstGeom prst="rect">
            <a:avLst/>
          </a:prstGeom>
        </p:spPr>
      </p:pic>
    </p:spTree>
    <p:extLst>
      <p:ext uri="{BB962C8B-B14F-4D97-AF65-F5344CB8AC3E}">
        <p14:creationId xmlns:p14="http://schemas.microsoft.com/office/powerpoint/2010/main" val="9105715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141</TotalTime>
  <Words>820</Words>
  <Application>Microsoft Office PowerPoint</Application>
  <PresentationFormat>Widescreen</PresentationFormat>
  <Paragraphs>161</Paragraphs>
  <Slides>12</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No-Code SharePoint Magic - Transform Lists with Ready-Made JSON from the PnP Community</dc:title>
  <dc:subject>SharePoint list, form, column, and view formatting with PnP JSON samples</dc:subject>
  <dc:creator>Douglas Spicer</dc:creator>
  <cp:keywords/>
  <dc:description>generated using python-pptx</dc:description>
  <cp:lastModifiedBy>Douglas Spicer</cp:lastModifiedBy>
  <cp:revision>2</cp:revision>
  <dcterms:created xsi:type="dcterms:W3CDTF">2013-01-27T09:14:16Z</dcterms:created>
  <dcterms:modified xsi:type="dcterms:W3CDTF">2026-08-13T19:52:12Z</dcterms:modified>
  <cp:category/>
</cp:coreProperties>
</file>